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450" r:id="rId2"/>
    <p:sldId id="519" r:id="rId3"/>
    <p:sldId id="507" r:id="rId4"/>
    <p:sldId id="504" r:id="rId5"/>
    <p:sldId id="508" r:id="rId6"/>
    <p:sldId id="509" r:id="rId7"/>
    <p:sldId id="503" r:id="rId8"/>
    <p:sldId id="520" r:id="rId9"/>
    <p:sldId id="479" r:id="rId10"/>
    <p:sldId id="510" r:id="rId11"/>
    <p:sldId id="511" r:id="rId12"/>
    <p:sldId id="524" r:id="rId13"/>
    <p:sldId id="512" r:id="rId14"/>
    <p:sldId id="513" r:id="rId15"/>
    <p:sldId id="533" r:id="rId16"/>
    <p:sldId id="534" r:id="rId17"/>
    <p:sldId id="514" r:id="rId18"/>
    <p:sldId id="536" r:id="rId19"/>
    <p:sldId id="537" r:id="rId20"/>
    <p:sldId id="515" r:id="rId21"/>
    <p:sldId id="372" r:id="rId22"/>
    <p:sldId id="517" r:id="rId23"/>
    <p:sldId id="551" r:id="rId24"/>
    <p:sldId id="521" r:id="rId25"/>
    <p:sldId id="527" r:id="rId26"/>
    <p:sldId id="528" r:id="rId27"/>
    <p:sldId id="529" r:id="rId28"/>
    <p:sldId id="530" r:id="rId29"/>
    <p:sldId id="531" r:id="rId30"/>
    <p:sldId id="532" r:id="rId31"/>
    <p:sldId id="518" r:id="rId32"/>
    <p:sldId id="523" r:id="rId33"/>
    <p:sldId id="526" r:id="rId34"/>
    <p:sldId id="538" r:id="rId35"/>
    <p:sldId id="539" r:id="rId36"/>
    <p:sldId id="540" r:id="rId37"/>
    <p:sldId id="541" r:id="rId38"/>
    <p:sldId id="542" r:id="rId39"/>
    <p:sldId id="543" r:id="rId40"/>
    <p:sldId id="550" r:id="rId41"/>
    <p:sldId id="549" r:id="rId42"/>
    <p:sldId id="544" r:id="rId43"/>
    <p:sldId id="545" r:id="rId44"/>
    <p:sldId id="546" r:id="rId45"/>
    <p:sldId id="547" r:id="rId46"/>
    <p:sldId id="548" r:id="rId47"/>
    <p:sldId id="516" r:id="rId48"/>
    <p:sldId id="535" r:id="rId49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5811"/>
    <a:srgbClr val="FF3399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1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2D5D2-A029-4EF5-936E-2A985984B472}" type="datetimeFigureOut">
              <a:rPr lang="en-US" smtClean="0"/>
              <a:pPr/>
              <a:t>5/4/2017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605880-B957-4290-9706-E888F0AC14D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gif"/><Relationship Id="rId3" Type="http://schemas.openxmlformats.org/officeDocument/2006/relationships/image" Target="../media/image33.gif"/><Relationship Id="rId7" Type="http://schemas.openxmlformats.org/officeDocument/2006/relationships/image" Target="../media/image37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gif"/><Relationship Id="rId5" Type="http://schemas.openxmlformats.org/officeDocument/2006/relationships/image" Target="../media/image35.gif"/><Relationship Id="rId4" Type="http://schemas.openxmlformats.org/officeDocument/2006/relationships/image" Target="../media/image34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gif"/><Relationship Id="rId3" Type="http://schemas.openxmlformats.org/officeDocument/2006/relationships/image" Target="../media/image39.gif"/><Relationship Id="rId7" Type="http://schemas.openxmlformats.org/officeDocument/2006/relationships/image" Target="../media/image43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gif"/><Relationship Id="rId11" Type="http://schemas.openxmlformats.org/officeDocument/2006/relationships/image" Target="../media/image47.gif"/><Relationship Id="rId5" Type="http://schemas.openxmlformats.org/officeDocument/2006/relationships/image" Target="../media/image41.gif"/><Relationship Id="rId10" Type="http://schemas.openxmlformats.org/officeDocument/2006/relationships/image" Target="../media/image46.gif"/><Relationship Id="rId4" Type="http://schemas.openxmlformats.org/officeDocument/2006/relationships/image" Target="../media/image40.gif"/><Relationship Id="rId9" Type="http://schemas.openxmlformats.org/officeDocument/2006/relationships/image" Target="../media/image45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gif"/><Relationship Id="rId5" Type="http://schemas.openxmlformats.org/officeDocument/2006/relationships/image" Target="../media/image53.gif"/><Relationship Id="rId4" Type="http://schemas.openxmlformats.org/officeDocument/2006/relationships/image" Target="../media/image5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gif"/><Relationship Id="rId3" Type="http://schemas.openxmlformats.org/officeDocument/2006/relationships/image" Target="../media/image56.gif"/><Relationship Id="rId7" Type="http://schemas.openxmlformats.org/officeDocument/2006/relationships/image" Target="../media/image60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gif"/><Relationship Id="rId5" Type="http://schemas.openxmlformats.org/officeDocument/2006/relationships/image" Target="../media/image58.gif"/><Relationship Id="rId4" Type="http://schemas.openxmlformats.org/officeDocument/2006/relationships/image" Target="../media/image57.gif"/><Relationship Id="rId9" Type="http://schemas.openxmlformats.org/officeDocument/2006/relationships/image" Target="../media/image62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image" Target="../media/image65.gif"/><Relationship Id="rId7" Type="http://schemas.openxmlformats.org/officeDocument/2006/relationships/image" Target="../media/image69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gif"/><Relationship Id="rId5" Type="http://schemas.openxmlformats.org/officeDocument/2006/relationships/image" Target="../media/image67.gif"/><Relationship Id="rId4" Type="http://schemas.openxmlformats.org/officeDocument/2006/relationships/image" Target="../media/image66.gif"/><Relationship Id="rId9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gif"/><Relationship Id="rId13" Type="http://schemas.openxmlformats.org/officeDocument/2006/relationships/image" Target="../media/image82.gif"/><Relationship Id="rId3" Type="http://schemas.openxmlformats.org/officeDocument/2006/relationships/image" Target="../media/image72.gif"/><Relationship Id="rId7" Type="http://schemas.openxmlformats.org/officeDocument/2006/relationships/image" Target="../media/image76.gif"/><Relationship Id="rId12" Type="http://schemas.openxmlformats.org/officeDocument/2006/relationships/image" Target="../media/image81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gif"/><Relationship Id="rId11" Type="http://schemas.openxmlformats.org/officeDocument/2006/relationships/image" Target="../media/image80.gif"/><Relationship Id="rId5" Type="http://schemas.openxmlformats.org/officeDocument/2006/relationships/image" Target="../media/image74.gif"/><Relationship Id="rId15" Type="http://schemas.openxmlformats.org/officeDocument/2006/relationships/image" Target="../media/image84.jpeg"/><Relationship Id="rId10" Type="http://schemas.openxmlformats.org/officeDocument/2006/relationships/image" Target="../media/image79.gif"/><Relationship Id="rId4" Type="http://schemas.openxmlformats.org/officeDocument/2006/relationships/image" Target="../media/image73.gif"/><Relationship Id="rId9" Type="http://schemas.openxmlformats.org/officeDocument/2006/relationships/image" Target="../media/image78.gif"/><Relationship Id="rId14" Type="http://schemas.openxmlformats.org/officeDocument/2006/relationships/image" Target="../media/image83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gif"/><Relationship Id="rId4" Type="http://schemas.openxmlformats.org/officeDocument/2006/relationships/image" Target="../media/image86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gif"/><Relationship Id="rId5" Type="http://schemas.openxmlformats.org/officeDocument/2006/relationships/image" Target="../media/image96.gif"/><Relationship Id="rId4" Type="http://schemas.openxmlformats.org/officeDocument/2006/relationships/image" Target="../media/image95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gif"/><Relationship Id="rId13" Type="http://schemas.openxmlformats.org/officeDocument/2006/relationships/image" Target="../media/image109.gif"/><Relationship Id="rId3" Type="http://schemas.openxmlformats.org/officeDocument/2006/relationships/image" Target="../media/image99.gif"/><Relationship Id="rId7" Type="http://schemas.openxmlformats.org/officeDocument/2006/relationships/image" Target="../media/image103.gif"/><Relationship Id="rId12" Type="http://schemas.openxmlformats.org/officeDocument/2006/relationships/image" Target="../media/image108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gif"/><Relationship Id="rId11" Type="http://schemas.openxmlformats.org/officeDocument/2006/relationships/image" Target="../media/image107.gif"/><Relationship Id="rId5" Type="http://schemas.openxmlformats.org/officeDocument/2006/relationships/image" Target="../media/image101.gif"/><Relationship Id="rId15" Type="http://schemas.openxmlformats.org/officeDocument/2006/relationships/image" Target="../media/image111.gif"/><Relationship Id="rId10" Type="http://schemas.openxmlformats.org/officeDocument/2006/relationships/image" Target="../media/image106.gif"/><Relationship Id="rId4" Type="http://schemas.openxmlformats.org/officeDocument/2006/relationships/image" Target="../media/image100.gif"/><Relationship Id="rId9" Type="http://schemas.openxmlformats.org/officeDocument/2006/relationships/image" Target="../media/image105.gif"/><Relationship Id="rId14" Type="http://schemas.openxmlformats.org/officeDocument/2006/relationships/image" Target="../media/image110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gif"/><Relationship Id="rId4" Type="http://schemas.openxmlformats.org/officeDocument/2006/relationships/image" Target="../media/image113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gif"/><Relationship Id="rId3" Type="http://schemas.openxmlformats.org/officeDocument/2006/relationships/image" Target="../media/image116.gif"/><Relationship Id="rId7" Type="http://schemas.openxmlformats.org/officeDocument/2006/relationships/image" Target="../media/image120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gif"/><Relationship Id="rId11" Type="http://schemas.openxmlformats.org/officeDocument/2006/relationships/image" Target="../media/image124.gif"/><Relationship Id="rId5" Type="http://schemas.openxmlformats.org/officeDocument/2006/relationships/image" Target="../media/image118.gif"/><Relationship Id="rId10" Type="http://schemas.openxmlformats.org/officeDocument/2006/relationships/image" Target="../media/image123.gif"/><Relationship Id="rId4" Type="http://schemas.openxmlformats.org/officeDocument/2006/relationships/image" Target="../media/image117.gif"/><Relationship Id="rId9" Type="http://schemas.openxmlformats.org/officeDocument/2006/relationships/image" Target="../media/image12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gif"/><Relationship Id="rId13" Type="http://schemas.openxmlformats.org/officeDocument/2006/relationships/image" Target="../media/image137.gif"/><Relationship Id="rId3" Type="http://schemas.openxmlformats.org/officeDocument/2006/relationships/image" Target="../media/image127.gif"/><Relationship Id="rId7" Type="http://schemas.openxmlformats.org/officeDocument/2006/relationships/image" Target="../media/image131.gif"/><Relationship Id="rId12" Type="http://schemas.openxmlformats.org/officeDocument/2006/relationships/image" Target="../media/image136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gif"/><Relationship Id="rId11" Type="http://schemas.openxmlformats.org/officeDocument/2006/relationships/image" Target="../media/image135.gif"/><Relationship Id="rId5" Type="http://schemas.openxmlformats.org/officeDocument/2006/relationships/image" Target="../media/image129.gif"/><Relationship Id="rId10" Type="http://schemas.openxmlformats.org/officeDocument/2006/relationships/image" Target="../media/image134.gif"/><Relationship Id="rId4" Type="http://schemas.openxmlformats.org/officeDocument/2006/relationships/image" Target="../media/image128.gif"/><Relationship Id="rId9" Type="http://schemas.openxmlformats.org/officeDocument/2006/relationships/image" Target="../media/image133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jpeg"/><Relationship Id="rId4" Type="http://schemas.openxmlformats.org/officeDocument/2006/relationships/image" Target="../media/image140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gif"/><Relationship Id="rId13" Type="http://schemas.openxmlformats.org/officeDocument/2006/relationships/image" Target="../media/image152.gif"/><Relationship Id="rId3" Type="http://schemas.openxmlformats.org/officeDocument/2006/relationships/image" Target="../media/image142.gif"/><Relationship Id="rId7" Type="http://schemas.openxmlformats.org/officeDocument/2006/relationships/image" Target="../media/image146.gif"/><Relationship Id="rId12" Type="http://schemas.openxmlformats.org/officeDocument/2006/relationships/image" Target="../media/image151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gif"/><Relationship Id="rId11" Type="http://schemas.openxmlformats.org/officeDocument/2006/relationships/image" Target="../media/image150.gif"/><Relationship Id="rId5" Type="http://schemas.openxmlformats.org/officeDocument/2006/relationships/image" Target="../media/image144.gif"/><Relationship Id="rId10" Type="http://schemas.openxmlformats.org/officeDocument/2006/relationships/image" Target="../media/image149.gif"/><Relationship Id="rId4" Type="http://schemas.openxmlformats.org/officeDocument/2006/relationships/image" Target="../media/image143.gif"/><Relationship Id="rId9" Type="http://schemas.openxmlformats.org/officeDocument/2006/relationships/image" Target="../media/image148.gif"/><Relationship Id="rId14" Type="http://schemas.openxmlformats.org/officeDocument/2006/relationships/image" Target="../media/image153.gi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gif"/><Relationship Id="rId7" Type="http://schemas.openxmlformats.org/officeDocument/2006/relationships/image" Target="../media/image158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gif"/><Relationship Id="rId5" Type="http://schemas.openxmlformats.org/officeDocument/2006/relationships/image" Target="../media/image156.gif"/><Relationship Id="rId4" Type="http://schemas.openxmlformats.org/officeDocument/2006/relationships/image" Target="../media/image15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gi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gi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3" Type="http://schemas.openxmlformats.org/officeDocument/2006/relationships/image" Target="../media/image1.gif"/><Relationship Id="rId7" Type="http://schemas.openxmlformats.org/officeDocument/2006/relationships/image" Target="../media/image15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10" Type="http://schemas.openxmlformats.org/officeDocument/2006/relationships/image" Target="../media/image18.gif"/><Relationship Id="rId4" Type="http://schemas.openxmlformats.org/officeDocument/2006/relationships/image" Target="../media/image12.gif"/><Relationship Id="rId9" Type="http://schemas.openxmlformats.org/officeDocument/2006/relationships/image" Target="../media/image17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gif"/><Relationship Id="rId13" Type="http://schemas.openxmlformats.org/officeDocument/2006/relationships/image" Target="../media/image29.gif"/><Relationship Id="rId3" Type="http://schemas.openxmlformats.org/officeDocument/2006/relationships/image" Target="../media/image19.gif"/><Relationship Id="rId7" Type="http://schemas.openxmlformats.org/officeDocument/2006/relationships/image" Target="../media/image23.gif"/><Relationship Id="rId12" Type="http://schemas.openxmlformats.org/officeDocument/2006/relationships/image" Target="../media/image28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gif"/><Relationship Id="rId11" Type="http://schemas.openxmlformats.org/officeDocument/2006/relationships/image" Target="../media/image27.gif"/><Relationship Id="rId5" Type="http://schemas.openxmlformats.org/officeDocument/2006/relationships/image" Target="../media/image21.gif"/><Relationship Id="rId10" Type="http://schemas.openxmlformats.org/officeDocument/2006/relationships/image" Target="../media/image26.gif"/><Relationship Id="rId4" Type="http://schemas.openxmlformats.org/officeDocument/2006/relationships/image" Target="../media/image20.gif"/><Relationship Id="rId9" Type="http://schemas.openxmlformats.org/officeDocument/2006/relationships/image" Target="../media/image25.gif"/><Relationship Id="rId14" Type="http://schemas.openxmlformats.org/officeDocument/2006/relationships/image" Target="../media/image30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>
            <a:off x="2971800" y="2438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Picture 9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</a:t>
            </a:r>
            <a:endParaRPr lang="fr-CA" dirty="0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user’s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pic>
        <p:nvPicPr>
          <p:cNvPr id="13" name="Picture 12" descr="Whip-indiana-tu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57200"/>
            <a:ext cx="3250794" cy="3250794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886200" y="36576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3505200" y="2504182"/>
            <a:ext cx="41148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The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user’s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perspective on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processes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9" name="Picture 8" descr="zombi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3855720"/>
            <a:ext cx="1554480" cy="1554480"/>
          </a:xfrm>
          <a:prstGeom prst="rect">
            <a:avLst/>
          </a:prstGeom>
        </p:spPr>
      </p:pic>
      <p:pic>
        <p:nvPicPr>
          <p:cNvPr id="11" name="Picture 10" descr="zombi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4419600"/>
            <a:ext cx="1554480" cy="1554480"/>
          </a:xfrm>
          <a:prstGeom prst="rect">
            <a:avLst/>
          </a:prstGeom>
        </p:spPr>
      </p:pic>
      <p:pic>
        <p:nvPicPr>
          <p:cNvPr id="17" name="Picture 16" descr="zombi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3886200"/>
            <a:ext cx="1554480" cy="1554480"/>
          </a:xfrm>
          <a:prstGeom prst="rect">
            <a:avLst/>
          </a:prstGeom>
        </p:spPr>
      </p:pic>
      <p:pic>
        <p:nvPicPr>
          <p:cNvPr id="18" name="Picture 17" descr="zombi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4419600"/>
            <a:ext cx="1554480" cy="1554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user’s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10</a:t>
            </a:r>
            <a:endParaRPr lang="fr-CA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Signals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0" y="1143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 smtClean="0"/>
              <a:t>SIG</a:t>
            </a:r>
            <a:r>
              <a:rPr lang="en-GB" sz="4000" dirty="0" smtClean="0">
                <a:solidFill>
                  <a:srgbClr val="7030A0"/>
                </a:solidFill>
              </a:rPr>
              <a:t>INT</a:t>
            </a:r>
            <a:endParaRPr lang="en-GB" sz="4000" dirty="0">
              <a:solidFill>
                <a:srgbClr val="7030A0"/>
              </a:solidFill>
            </a:endParaRPr>
          </a:p>
        </p:txBody>
      </p:sp>
      <p:pic>
        <p:nvPicPr>
          <p:cNvPr id="18" name="Picture 17" descr="6277532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2057400"/>
            <a:ext cx="3810000" cy="3810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0" y="2819400"/>
            <a:ext cx="525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Generated when you type </a:t>
            </a:r>
            <a:r>
              <a:rPr lang="en-GB" sz="2400" dirty="0" err="1" smtClean="0"/>
              <a:t>Ctrl+C</a:t>
            </a:r>
            <a:endParaRPr lang="en-GB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0" y="3969603"/>
            <a:ext cx="525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You’re asking the process to please be interrupted. But it may ignore you.</a:t>
            </a:r>
            <a:endParaRPr lang="en-GB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user’s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11</a:t>
            </a:r>
            <a:endParaRPr lang="fr-CA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Signals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a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640" y="990600"/>
            <a:ext cx="6233160" cy="5234940"/>
          </a:xfrm>
          <a:prstGeom prst="rect">
            <a:avLst/>
          </a:prstGeom>
        </p:spPr>
      </p:pic>
      <p:pic>
        <p:nvPicPr>
          <p:cNvPr id="15" name="Picture 14" descr="b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640" y="990600"/>
            <a:ext cx="6233160" cy="5234940"/>
          </a:xfrm>
          <a:prstGeom prst="rect">
            <a:avLst/>
          </a:prstGeom>
        </p:spPr>
      </p:pic>
      <p:pic>
        <p:nvPicPr>
          <p:cNvPr id="17" name="Picture 16" descr="c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4640" y="990600"/>
            <a:ext cx="6233160" cy="5234940"/>
          </a:xfrm>
          <a:prstGeom prst="rect">
            <a:avLst/>
          </a:prstGeom>
        </p:spPr>
      </p:pic>
      <p:pic>
        <p:nvPicPr>
          <p:cNvPr id="19" name="Picture 18" descr="Yfw+_5959fc72f81e5f8d5489e2c6671a56bb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1020" y="2769870"/>
            <a:ext cx="4191000" cy="2346960"/>
          </a:xfrm>
          <a:prstGeom prst="rect">
            <a:avLst/>
          </a:prstGeom>
        </p:spPr>
      </p:pic>
      <p:pic>
        <p:nvPicPr>
          <p:cNvPr id="20" name="Picture 19" descr="d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4640" y="990600"/>
            <a:ext cx="6233160" cy="5234940"/>
          </a:xfrm>
          <a:prstGeom prst="rect">
            <a:avLst/>
          </a:prstGeom>
        </p:spPr>
      </p:pic>
      <p:pic>
        <p:nvPicPr>
          <p:cNvPr id="22" name="Picture 21" descr="e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4640" y="990600"/>
            <a:ext cx="6233160" cy="523494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0" y="1676400"/>
            <a:ext cx="281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A program can catch a SIGINT and handle it as it feels like.</a:t>
            </a:r>
            <a:endParaRPr lang="en-GB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0" y="3905071"/>
            <a:ext cx="281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To stop it, find its </a:t>
            </a:r>
            <a:r>
              <a:rPr lang="en-GB" sz="2400" dirty="0" err="1" smtClean="0"/>
              <a:t>pid</a:t>
            </a:r>
            <a:r>
              <a:rPr lang="en-GB" sz="2400" dirty="0" smtClean="0"/>
              <a:t> and send it a stronger signal...</a:t>
            </a:r>
            <a:endParaRPr lang="en-GB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user’s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12</a:t>
            </a:r>
            <a:endParaRPr lang="fr-CA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Signals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16" name="Picture 15" descr="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18" name="Picture 17" descr="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19" name="Picture 18" descr="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20" name="Picture 19" descr="5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21" name="Picture 20" descr="6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22" name="Picture 21" descr="7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23" name="Picture 22" descr="8.g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24" name="Picture 23" descr="9.gi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25" name="Picture 24" descr="8.g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-76200" y="1134070"/>
            <a:ext cx="312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In Bash, the </a:t>
            </a:r>
            <a:r>
              <a:rPr lang="en-GB" b="1" dirty="0" smtClean="0">
                <a:solidFill>
                  <a:srgbClr val="FF0000"/>
                </a:solidFill>
              </a:rPr>
              <a:t>trap</a:t>
            </a:r>
            <a:r>
              <a:rPr lang="en-GB" dirty="0" smtClean="0"/>
              <a:t> command lets you do your own </a:t>
            </a:r>
            <a:r>
              <a:rPr lang="en-GB" b="1" dirty="0" smtClean="0">
                <a:solidFill>
                  <a:srgbClr val="00B050"/>
                </a:solidFill>
              </a:rPr>
              <a:t>actions</a:t>
            </a:r>
            <a:r>
              <a:rPr lang="en-GB" dirty="0" smtClean="0"/>
              <a:t> when a certain </a:t>
            </a:r>
            <a:r>
              <a:rPr lang="en-GB" b="1" dirty="0" smtClean="0">
                <a:solidFill>
                  <a:srgbClr val="7030A0"/>
                </a:solidFill>
              </a:rPr>
              <a:t>signal</a:t>
            </a:r>
            <a:r>
              <a:rPr lang="en-GB" dirty="0" smtClean="0"/>
              <a:t> is received.</a:t>
            </a:r>
            <a:endParaRPr lang="en-GB" dirty="0"/>
          </a:p>
        </p:txBody>
      </p:sp>
      <p:sp>
        <p:nvSpPr>
          <p:cNvPr id="27" name="TextBox 26"/>
          <p:cNvSpPr txBox="1"/>
          <p:nvPr/>
        </p:nvSpPr>
        <p:spPr>
          <a:xfrm>
            <a:off x="0" y="2734270"/>
            <a:ext cx="297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Your </a:t>
            </a:r>
            <a:r>
              <a:rPr lang="en-GB" b="1" dirty="0" smtClean="0">
                <a:solidFill>
                  <a:srgbClr val="00B050"/>
                </a:solidFill>
              </a:rPr>
              <a:t>actions</a:t>
            </a:r>
            <a:r>
              <a:rPr lang="en-GB" dirty="0" smtClean="0"/>
              <a:t> can be anything, such as a set of commands or calling a function.</a:t>
            </a:r>
            <a:endParaRPr lang="en-GB" dirty="0"/>
          </a:p>
        </p:txBody>
      </p:sp>
      <p:sp>
        <p:nvSpPr>
          <p:cNvPr id="28" name="TextBox 27"/>
          <p:cNvSpPr txBox="1"/>
          <p:nvPr/>
        </p:nvSpPr>
        <p:spPr>
          <a:xfrm>
            <a:off x="-76200" y="4390072"/>
            <a:ext cx="3048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The </a:t>
            </a:r>
            <a:r>
              <a:rPr lang="en-GB" b="1" dirty="0" smtClean="0">
                <a:solidFill>
                  <a:srgbClr val="7030A0"/>
                </a:solidFill>
              </a:rPr>
              <a:t>signal</a:t>
            </a:r>
            <a:r>
              <a:rPr lang="en-GB" dirty="0" smtClean="0"/>
              <a:t> is specified by code</a:t>
            </a:r>
          </a:p>
          <a:p>
            <a:pPr marL="342900" indent="-342900" algn="ctr">
              <a:buAutoNum type="arabicPlain" startAt="2"/>
            </a:pPr>
            <a:r>
              <a:rPr lang="en-GB" dirty="0" smtClean="0"/>
              <a:t>SIGINT</a:t>
            </a:r>
          </a:p>
          <a:p>
            <a:pPr marL="342900" indent="-342900" algn="ctr">
              <a:buAutoNum type="arabicPlain" startAt="2"/>
            </a:pPr>
            <a:r>
              <a:rPr lang="en-GB" dirty="0" smtClean="0"/>
              <a:t>SIGQUIT</a:t>
            </a:r>
          </a:p>
          <a:p>
            <a:pPr marL="342900" indent="-342900" algn="ctr">
              <a:buAutoNum type="arabicPlain" startAt="9"/>
            </a:pPr>
            <a:r>
              <a:rPr lang="en-GB" dirty="0" smtClean="0"/>
              <a:t>SIGKILL</a:t>
            </a:r>
          </a:p>
          <a:p>
            <a:pPr marL="342900" indent="-342900" algn="ctr"/>
            <a:r>
              <a:rPr lang="en-GB" dirty="0" smtClean="0"/>
              <a:t>20	</a:t>
            </a:r>
            <a:r>
              <a:rPr lang="en-GB" dirty="0" smtClean="0"/>
              <a:t>SIGSTP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user’s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13</a:t>
            </a:r>
            <a:endParaRPr lang="fr-CA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Signals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Picture 15" descr="wallpaper.big-piF.cs.png.jpg"/>
          <p:cNvPicPr>
            <a:picLocks noChangeAspect="1"/>
          </p:cNvPicPr>
          <p:nvPr/>
        </p:nvPicPr>
        <p:blipFill>
          <a:blip r:embed="rId3"/>
          <a:srcRect l="23750" t="18333" r="28750" b="21667"/>
          <a:stretch>
            <a:fillRect/>
          </a:stretch>
        </p:blipFill>
        <p:spPr>
          <a:xfrm>
            <a:off x="6096000" y="2209800"/>
            <a:ext cx="2895600" cy="27432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7543800" y="4114800"/>
            <a:ext cx="1447800" cy="838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0" y="1143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 smtClean="0"/>
              <a:t>SIG</a:t>
            </a:r>
            <a:r>
              <a:rPr lang="en-GB" sz="4000" dirty="0" smtClean="0">
                <a:solidFill>
                  <a:srgbClr val="7030A0"/>
                </a:solidFill>
              </a:rPr>
              <a:t>KILL</a:t>
            </a:r>
            <a:endParaRPr lang="en-GB" sz="4000" dirty="0">
              <a:solidFill>
                <a:srgbClr val="7030A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0" y="2357735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This signal cannot be caught or ignored.</a:t>
            </a:r>
            <a:endParaRPr lang="en-GB" sz="2400" dirty="0"/>
          </a:p>
        </p:txBody>
      </p:sp>
      <p:pic>
        <p:nvPicPr>
          <p:cNvPr id="26" name="Picture 25" descr="220px-Szkolenie_przeciwlotników_z_17_Wielkopolskiej_Brygady_Zmechanizowanej_(04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249" y="3352800"/>
            <a:ext cx="2876551" cy="21574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" name="Picture 26" descr="Defense.gov_News_Photo_050601-N-4309A-171.jpg"/>
          <p:cNvPicPr>
            <a:picLocks noChangeAspect="1"/>
          </p:cNvPicPr>
          <p:nvPr/>
        </p:nvPicPr>
        <p:blipFill>
          <a:blip r:embed="rId5" cstate="print"/>
          <a:srcRect r="29167"/>
          <a:stretch>
            <a:fillRect/>
          </a:stretch>
        </p:blipFill>
        <p:spPr>
          <a:xfrm>
            <a:off x="228600" y="3363686"/>
            <a:ext cx="2629592" cy="21989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8" name="TextBox 27"/>
          <p:cNvSpPr txBox="1"/>
          <p:nvPr/>
        </p:nvSpPr>
        <p:spPr>
          <a:xfrm>
            <a:off x="304800" y="5486400"/>
            <a:ext cx="571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	SIGINT	         </a:t>
            </a:r>
            <a:r>
              <a:rPr lang="en-GB" sz="2400" b="1" dirty="0" err="1" smtClean="0"/>
              <a:t>vs</a:t>
            </a:r>
            <a:r>
              <a:rPr lang="en-GB" sz="2400" b="1" dirty="0" smtClean="0"/>
              <a:t>		SIGKILL</a:t>
            </a:r>
            <a:endParaRPr lang="en-GB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user’s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14</a:t>
            </a:r>
            <a:endParaRPr lang="fr-CA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Signals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14" descr="kill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990600"/>
            <a:ext cx="6225540" cy="5234940"/>
          </a:xfrm>
          <a:prstGeom prst="rect">
            <a:avLst/>
          </a:prstGeom>
        </p:spPr>
      </p:pic>
      <p:pic>
        <p:nvPicPr>
          <p:cNvPr id="17" name="Picture 16" descr="kill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0" y="990600"/>
            <a:ext cx="6225540" cy="5234940"/>
          </a:xfrm>
          <a:prstGeom prst="rect">
            <a:avLst/>
          </a:prstGeom>
        </p:spPr>
      </p:pic>
      <p:pic>
        <p:nvPicPr>
          <p:cNvPr id="19" name="Picture 18" descr="kill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990600"/>
            <a:ext cx="6225540" cy="5234940"/>
          </a:xfrm>
          <a:prstGeom prst="rect">
            <a:avLst/>
          </a:prstGeom>
        </p:spPr>
      </p:pic>
      <p:pic>
        <p:nvPicPr>
          <p:cNvPr id="20" name="Picture 19" descr="kill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400" y="990600"/>
            <a:ext cx="6225540" cy="523494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0" y="990600"/>
            <a:ext cx="281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To send a specific signal to a process, use</a:t>
            </a:r>
          </a:p>
          <a:p>
            <a:pPr algn="ctr"/>
            <a:r>
              <a:rPr lang="en-GB" sz="2400" dirty="0" smtClean="0">
                <a:solidFill>
                  <a:srgbClr val="FF0000"/>
                </a:solidFill>
              </a:rPr>
              <a:t>kill</a:t>
            </a:r>
            <a:r>
              <a:rPr lang="en-GB" sz="2400" dirty="0" smtClean="0"/>
              <a:t> –s SIG</a:t>
            </a:r>
            <a:r>
              <a:rPr lang="en-GB" sz="2400" dirty="0" smtClean="0">
                <a:solidFill>
                  <a:schemeClr val="bg1">
                    <a:lumMod val="50000"/>
                  </a:schemeClr>
                </a:solidFill>
              </a:rPr>
              <a:t>.....</a:t>
            </a:r>
            <a:r>
              <a:rPr lang="en-GB" sz="2400" dirty="0" smtClean="0"/>
              <a:t> </a:t>
            </a:r>
            <a:r>
              <a:rPr lang="en-GB" sz="2400" dirty="0" smtClean="0">
                <a:solidFill>
                  <a:schemeClr val="bg1">
                    <a:lumMod val="50000"/>
                  </a:schemeClr>
                </a:solidFill>
              </a:rPr>
              <a:t>PID</a:t>
            </a:r>
            <a:endParaRPr lang="en-GB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2819400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It does </a:t>
            </a:r>
            <a:r>
              <a:rPr lang="en-GB" b="1" u="sng" dirty="0" smtClean="0"/>
              <a:t>not</a:t>
            </a:r>
            <a:r>
              <a:rPr lang="en-GB" dirty="0" smtClean="0"/>
              <a:t> mean that you want to kill the process. It’s just the command’s name...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0" y="4486870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If you want to terminate a process go straight for SIGKILL, not SIGINT.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user’s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15</a:t>
            </a:r>
            <a:endParaRPr lang="fr-CA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Signals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Picture 15" descr="Top-50-TV-The-Sopranos-00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920240"/>
            <a:ext cx="5943600" cy="356616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12000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When it comes to killing, there are several commands, each with its own style...</a:t>
            </a:r>
            <a:endParaRPr lang="en-GB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24200" y="4394537"/>
            <a:ext cx="129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 smtClean="0">
                <a:solidFill>
                  <a:srgbClr val="FF0000"/>
                </a:solidFill>
              </a:rPr>
              <a:t>kill</a:t>
            </a:r>
            <a:endParaRPr lang="en-GB" sz="60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19400" y="54864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sends to a PID</a:t>
            </a:r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6248400" y="4183559"/>
            <a:ext cx="205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err="1" smtClean="0">
                <a:solidFill>
                  <a:srgbClr val="FF0000"/>
                </a:solidFill>
              </a:rPr>
              <a:t>killall</a:t>
            </a:r>
            <a:endParaRPr lang="en-GB" sz="44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096000" y="5449669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sends to a all PIDs running a command</a:t>
            </a:r>
            <a:endParaRPr lang="en-GB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4488359"/>
            <a:ext cx="114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err="1" smtClean="0">
                <a:solidFill>
                  <a:srgbClr val="FF0000"/>
                </a:solidFill>
              </a:rPr>
              <a:t>xkill</a:t>
            </a:r>
            <a:endParaRPr lang="en-GB" sz="4400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800600" y="548640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sends to a window</a:t>
            </a:r>
            <a:endParaRPr lang="en-GB" dirty="0"/>
          </a:p>
        </p:txBody>
      </p:sp>
      <p:sp>
        <p:nvSpPr>
          <p:cNvPr id="30" name="TextBox 29"/>
          <p:cNvSpPr txBox="1"/>
          <p:nvPr/>
        </p:nvSpPr>
        <p:spPr>
          <a:xfrm>
            <a:off x="1676400" y="40165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pkill</a:t>
            </a:r>
            <a:endParaRPr lang="en-GB" sz="4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0" y="3886200"/>
            <a:ext cx="167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sends to all PIDs that run a command looking like...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user’s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16</a:t>
            </a:r>
            <a:endParaRPr lang="fr-CA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Signals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9" name="Picture 18" descr="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990600"/>
            <a:ext cx="6233160" cy="5234940"/>
          </a:xfrm>
          <a:prstGeom prst="rect">
            <a:avLst/>
          </a:prstGeom>
        </p:spPr>
      </p:pic>
      <p:pic>
        <p:nvPicPr>
          <p:cNvPr id="20" name="Picture 19" descr="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990600"/>
            <a:ext cx="6233160" cy="5234940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rot="16200000" flipH="1">
            <a:off x="4221480" y="5093970"/>
            <a:ext cx="304800" cy="2286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 flipH="1" flipV="1">
            <a:off x="4221480" y="5093970"/>
            <a:ext cx="304800" cy="2286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0" y="990600"/>
            <a:ext cx="6233160" cy="5234940"/>
          </a:xfrm>
          <a:prstGeom prst="rect">
            <a:avLst/>
          </a:prstGeom>
        </p:spPr>
      </p:pic>
      <p:pic>
        <p:nvPicPr>
          <p:cNvPr id="34" name="Picture 33" descr="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5600" y="990600"/>
            <a:ext cx="6233160" cy="5234940"/>
          </a:xfrm>
          <a:prstGeom prst="rect">
            <a:avLst/>
          </a:prstGeom>
        </p:spPr>
      </p:pic>
      <p:pic>
        <p:nvPicPr>
          <p:cNvPr id="35" name="Picture 34" descr="5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5600" y="990600"/>
            <a:ext cx="6233160" cy="5234940"/>
          </a:xfrm>
          <a:prstGeom prst="rect">
            <a:avLst/>
          </a:prstGeom>
        </p:spPr>
      </p:pic>
      <p:pic>
        <p:nvPicPr>
          <p:cNvPr id="36" name="Picture 35" descr="6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5600" y="990600"/>
            <a:ext cx="6233160" cy="5234940"/>
          </a:xfrm>
          <a:prstGeom prst="rect">
            <a:avLst/>
          </a:prstGeom>
        </p:spPr>
      </p:pic>
      <p:pic>
        <p:nvPicPr>
          <p:cNvPr id="37" name="Picture 36" descr="7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95600" y="990600"/>
            <a:ext cx="6233160" cy="523494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0" y="1145738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 smtClean="0">
                <a:solidFill>
                  <a:srgbClr val="FF0000"/>
                </a:solidFill>
              </a:rPr>
              <a:t>xkill</a:t>
            </a:r>
            <a:r>
              <a:rPr lang="en-GB" dirty="0" smtClean="0"/>
              <a:t> is very convenient to just ‘murder on touch’</a:t>
            </a:r>
            <a:endParaRPr lang="en-GB" dirty="0"/>
          </a:p>
        </p:txBody>
      </p:sp>
      <p:sp>
        <p:nvSpPr>
          <p:cNvPr id="39" name="TextBox 38"/>
          <p:cNvSpPr txBox="1"/>
          <p:nvPr/>
        </p:nvSpPr>
        <p:spPr>
          <a:xfrm>
            <a:off x="0" y="2898338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 smtClean="0">
                <a:solidFill>
                  <a:srgbClr val="FF0000"/>
                </a:solidFill>
              </a:rPr>
              <a:t>killall</a:t>
            </a:r>
            <a:r>
              <a:rPr lang="en-GB" dirty="0" smtClean="0"/>
              <a:t> can send a signal to multiple instances</a:t>
            </a:r>
            <a:endParaRPr lang="en-GB" dirty="0"/>
          </a:p>
        </p:txBody>
      </p:sp>
      <p:sp>
        <p:nvSpPr>
          <p:cNvPr id="40" name="TextBox 39"/>
          <p:cNvSpPr txBox="1"/>
          <p:nvPr/>
        </p:nvSpPr>
        <p:spPr>
          <a:xfrm>
            <a:off x="0" y="4840069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 smtClean="0">
                <a:solidFill>
                  <a:srgbClr val="FF0000"/>
                </a:solidFill>
              </a:rPr>
              <a:t>pkill</a:t>
            </a:r>
            <a:r>
              <a:rPr lang="en-GB" dirty="0" smtClean="0"/>
              <a:t> is a pretty stupid thing to do...</a:t>
            </a:r>
            <a:endParaRPr lang="en-GB" dirty="0"/>
          </a:p>
        </p:txBody>
      </p:sp>
      <p:sp>
        <p:nvSpPr>
          <p:cNvPr id="41" name="Rectangle 40"/>
          <p:cNvSpPr/>
          <p:nvPr/>
        </p:nvSpPr>
        <p:spPr>
          <a:xfrm>
            <a:off x="5791200" y="2971800"/>
            <a:ext cx="1524000" cy="228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7543800" y="3581400"/>
            <a:ext cx="1371600" cy="381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 animBg="1"/>
      <p:bldP spid="41" grpId="1" animBg="1"/>
      <p:bldP spid="42" grpId="0" animBg="1"/>
      <p:bldP spid="42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user’s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17</a:t>
            </a:r>
            <a:endParaRPr lang="fr-CA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Signals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Picture 15" descr="usa-washington-palouse-stop-sign-on-country-road-mel-curti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676400"/>
            <a:ext cx="4648200" cy="30988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0" y="914400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 smtClean="0"/>
              <a:t>SIG</a:t>
            </a:r>
            <a:r>
              <a:rPr lang="en-GB" sz="4000" dirty="0" smtClean="0">
                <a:solidFill>
                  <a:srgbClr val="7030A0"/>
                </a:solidFill>
              </a:rPr>
              <a:t>STP</a:t>
            </a:r>
            <a:endParaRPr lang="en-GB" sz="4000" dirty="0">
              <a:solidFill>
                <a:srgbClr val="7030A0"/>
              </a:solidFill>
            </a:endParaRPr>
          </a:p>
        </p:txBody>
      </p:sp>
      <p:pic>
        <p:nvPicPr>
          <p:cNvPr id="24" name="Picture 23" descr="military-in-juarez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1676400"/>
            <a:ext cx="4114800" cy="30861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572000" y="914400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 smtClean="0"/>
              <a:t>SIG</a:t>
            </a:r>
            <a:r>
              <a:rPr lang="en-GB" sz="4000" dirty="0" smtClean="0">
                <a:solidFill>
                  <a:srgbClr val="7030A0"/>
                </a:solidFill>
              </a:rPr>
              <a:t>STOP</a:t>
            </a:r>
            <a:endParaRPr lang="en-GB" sz="4000" dirty="0">
              <a:solidFill>
                <a:srgbClr val="7030A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0" y="4800600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Politely asking a process if it feels like stopping a bit</a:t>
            </a:r>
            <a:endParaRPr lang="en-GB" dirty="0"/>
          </a:p>
        </p:txBody>
      </p:sp>
      <p:sp>
        <p:nvSpPr>
          <p:cNvPr id="28" name="TextBox 27"/>
          <p:cNvSpPr txBox="1"/>
          <p:nvPr/>
        </p:nvSpPr>
        <p:spPr>
          <a:xfrm>
            <a:off x="6172200" y="48006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Asking less politely</a:t>
            </a:r>
            <a:endParaRPr lang="en-GB" dirty="0"/>
          </a:p>
        </p:txBody>
      </p:sp>
      <p:sp>
        <p:nvSpPr>
          <p:cNvPr id="29" name="TextBox 28"/>
          <p:cNvSpPr txBox="1"/>
          <p:nvPr/>
        </p:nvSpPr>
        <p:spPr>
          <a:xfrm>
            <a:off x="3124200" y="5257800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 smtClean="0"/>
              <a:t>SIG</a:t>
            </a:r>
            <a:r>
              <a:rPr lang="en-GB" sz="4000" dirty="0" smtClean="0">
                <a:solidFill>
                  <a:srgbClr val="7030A0"/>
                </a:solidFill>
              </a:rPr>
              <a:t>CONT</a:t>
            </a:r>
            <a:endParaRPr lang="en-GB" sz="4000" dirty="0">
              <a:solidFill>
                <a:srgbClr val="7030A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429000" y="5879068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Make the process continue</a:t>
            </a:r>
            <a:endParaRPr lang="en-GB" dirty="0"/>
          </a:p>
        </p:txBody>
      </p:sp>
      <p:sp>
        <p:nvSpPr>
          <p:cNvPr id="33" name="Bent-Up Arrow 32"/>
          <p:cNvSpPr/>
          <p:nvPr/>
        </p:nvSpPr>
        <p:spPr>
          <a:xfrm rot="5400000">
            <a:off x="3009900" y="5143500"/>
            <a:ext cx="838200" cy="76200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Bent-Up Arrow 33"/>
          <p:cNvSpPr/>
          <p:nvPr/>
        </p:nvSpPr>
        <p:spPr>
          <a:xfrm rot="5400000" flipV="1">
            <a:off x="5638800" y="5181600"/>
            <a:ext cx="838200" cy="68580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29" grpId="0"/>
      <p:bldP spid="30" grpId="0"/>
      <p:bldP spid="33" grpId="0" animBg="1"/>
      <p:bldP spid="3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user’s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18</a:t>
            </a:r>
            <a:endParaRPr lang="fr-CA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Signals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0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990600"/>
            <a:ext cx="6225540" cy="5227320"/>
          </a:xfrm>
          <a:prstGeom prst="rect">
            <a:avLst/>
          </a:prstGeom>
        </p:spPr>
      </p:pic>
      <p:pic>
        <p:nvPicPr>
          <p:cNvPr id="19" name="Picture 18" descr="0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990600"/>
            <a:ext cx="6225540" cy="5227320"/>
          </a:xfrm>
          <a:prstGeom prst="rect">
            <a:avLst/>
          </a:prstGeom>
        </p:spPr>
      </p:pic>
      <p:pic>
        <p:nvPicPr>
          <p:cNvPr id="20" name="Picture 19" descr="0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0" y="990600"/>
            <a:ext cx="6225540" cy="5227320"/>
          </a:xfrm>
          <a:prstGeom prst="rect">
            <a:avLst/>
          </a:prstGeom>
        </p:spPr>
      </p:pic>
      <p:pic>
        <p:nvPicPr>
          <p:cNvPr id="22" name="Picture 21" descr="0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5600" y="990600"/>
            <a:ext cx="6225540" cy="522732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6200" y="1295400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If </a:t>
            </a:r>
            <a:r>
              <a:rPr lang="en-GB" dirty="0" err="1" smtClean="0"/>
              <a:t>Ctrl+C</a:t>
            </a:r>
            <a:r>
              <a:rPr lang="en-GB" dirty="0" smtClean="0"/>
              <a:t> doesn’t close, you can try </a:t>
            </a:r>
            <a:r>
              <a:rPr lang="en-GB" dirty="0" err="1" smtClean="0"/>
              <a:t>Ctrl+Z</a:t>
            </a:r>
            <a:r>
              <a:rPr lang="en-GB" dirty="0" smtClean="0"/>
              <a:t> to knock it out temporarily</a:t>
            </a:r>
            <a:endParaRPr lang="en-GB" dirty="0"/>
          </a:p>
        </p:txBody>
      </p:sp>
      <p:pic>
        <p:nvPicPr>
          <p:cNvPr id="31" name="Picture 30" descr="05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5600" y="990600"/>
            <a:ext cx="6225540" cy="5227320"/>
          </a:xfrm>
          <a:prstGeom prst="rect">
            <a:avLst/>
          </a:prstGeom>
        </p:spPr>
      </p:pic>
      <p:pic>
        <p:nvPicPr>
          <p:cNvPr id="32" name="Picture 31" descr="enzopa_1720301c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" y="2273411"/>
            <a:ext cx="2819400" cy="1765189"/>
          </a:xfrm>
          <a:prstGeom prst="rect">
            <a:avLst/>
          </a:prstGeom>
        </p:spPr>
      </p:pic>
      <p:pic>
        <p:nvPicPr>
          <p:cNvPr id="35" name="Picture 34" descr="Chainsaw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9200" y="3124200"/>
            <a:ext cx="1950720" cy="195072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304800" y="506866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Then you can finish it off by hand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user’s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19</a:t>
            </a:r>
            <a:endParaRPr lang="fr-CA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Signals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4" name="Picture 23" descr="07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990600"/>
            <a:ext cx="6225540" cy="5227320"/>
          </a:xfrm>
          <a:prstGeom prst="rect">
            <a:avLst/>
          </a:prstGeom>
        </p:spPr>
      </p:pic>
      <p:pic>
        <p:nvPicPr>
          <p:cNvPr id="25" name="Picture 24" descr="08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0" y="990600"/>
            <a:ext cx="6225540" cy="5227320"/>
          </a:xfrm>
          <a:prstGeom prst="rect">
            <a:avLst/>
          </a:prstGeom>
        </p:spPr>
      </p:pic>
      <p:pic>
        <p:nvPicPr>
          <p:cNvPr id="26" name="Picture 25" descr="09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990600"/>
            <a:ext cx="6225540" cy="5227320"/>
          </a:xfrm>
          <a:prstGeom prst="rect">
            <a:avLst/>
          </a:prstGeom>
        </p:spPr>
      </p:pic>
      <p:pic>
        <p:nvPicPr>
          <p:cNvPr id="27" name="Picture 26" descr="10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400" y="990600"/>
            <a:ext cx="6225540" cy="5227320"/>
          </a:xfrm>
          <a:prstGeom prst="rect">
            <a:avLst/>
          </a:prstGeom>
        </p:spPr>
      </p:pic>
      <p:pic>
        <p:nvPicPr>
          <p:cNvPr id="28" name="Picture 27" descr="11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9400" y="990600"/>
            <a:ext cx="6225540" cy="5227320"/>
          </a:xfrm>
          <a:prstGeom prst="rect">
            <a:avLst/>
          </a:prstGeom>
        </p:spPr>
      </p:pic>
      <p:pic>
        <p:nvPicPr>
          <p:cNvPr id="29" name="Picture 28" descr="12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9400" y="990600"/>
            <a:ext cx="6225540" cy="5227320"/>
          </a:xfrm>
          <a:prstGeom prst="rect">
            <a:avLst/>
          </a:prstGeom>
        </p:spPr>
      </p:pic>
      <p:pic>
        <p:nvPicPr>
          <p:cNvPr id="30" name="Picture 29" descr="13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9400" y="990600"/>
            <a:ext cx="6225540" cy="5227320"/>
          </a:xfrm>
          <a:prstGeom prst="rect">
            <a:avLst/>
          </a:prstGeom>
        </p:spPr>
      </p:pic>
      <p:pic>
        <p:nvPicPr>
          <p:cNvPr id="33" name="Picture 32" descr="14.g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19400" y="990600"/>
            <a:ext cx="6225540" cy="5227320"/>
          </a:xfrm>
          <a:prstGeom prst="rect">
            <a:avLst/>
          </a:prstGeom>
        </p:spPr>
      </p:pic>
      <p:pic>
        <p:nvPicPr>
          <p:cNvPr id="34" name="Picture 33" descr="15.gi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19400" y="990600"/>
            <a:ext cx="6225540" cy="5227320"/>
          </a:xfrm>
          <a:prstGeom prst="rect">
            <a:avLst/>
          </a:prstGeom>
        </p:spPr>
      </p:pic>
      <p:pic>
        <p:nvPicPr>
          <p:cNvPr id="37" name="Picture 36" descr="16.gif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19400" y="990600"/>
            <a:ext cx="6225540" cy="5227320"/>
          </a:xfrm>
          <a:prstGeom prst="rect">
            <a:avLst/>
          </a:prstGeom>
        </p:spPr>
      </p:pic>
      <p:pic>
        <p:nvPicPr>
          <p:cNvPr id="38" name="Picture 37" descr="17.gif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19400" y="990600"/>
            <a:ext cx="6225540" cy="5227320"/>
          </a:xfrm>
          <a:prstGeom prst="rect">
            <a:avLst/>
          </a:prstGeom>
        </p:spPr>
      </p:pic>
      <p:pic>
        <p:nvPicPr>
          <p:cNvPr id="39" name="Picture 38" descr="18.gif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19400" y="990600"/>
            <a:ext cx="6225540" cy="5227320"/>
          </a:xfrm>
          <a:prstGeom prst="rect">
            <a:avLst/>
          </a:prstGeom>
        </p:spPr>
      </p:pic>
      <p:pic>
        <p:nvPicPr>
          <p:cNvPr id="40" name="Picture 39" descr="stock-photo-27715257-computer-key-halloween-trick-or-treat.jp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8600" y="2438400"/>
            <a:ext cx="2413000" cy="200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</a:t>
            </a:r>
            <a:endParaRPr lang="fr-CA" dirty="0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user’s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828800" y="25146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743200" y="37338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2362200" y="2580382"/>
            <a:ext cx="44196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Seeing</a:t>
            </a:r>
            <a:r>
              <a:rPr lang="fr-FR" sz="32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and </a:t>
            </a:r>
            <a:r>
              <a:rPr lang="fr-FR" sz="32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understanding</a:t>
            </a:r>
            <a:r>
              <a:rPr lang="fr-FR" sz="32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processes</a:t>
            </a:r>
            <a:endParaRPr lang="fr-FR" sz="3200" b="1" dirty="0">
              <a:solidFill>
                <a:srgbClr val="7030A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user’s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20</a:t>
            </a:r>
            <a:endParaRPr lang="fr-CA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Signals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 descr="a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14" name="Picture 13" descr="a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15" name="Picture 14" descr="a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0" y="990600"/>
            <a:ext cx="289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To know whether a process was stopped, you need to look at its state.</a:t>
            </a:r>
            <a:endParaRPr lang="en-GB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76200" y="2526268"/>
            <a:ext cx="289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 smtClean="0"/>
              <a:t>ps</a:t>
            </a:r>
            <a:r>
              <a:rPr lang="en-GB" sz="2000" dirty="0" smtClean="0"/>
              <a:t> -o </a:t>
            </a:r>
            <a:r>
              <a:rPr lang="en-GB" sz="2000" dirty="0" err="1" smtClean="0"/>
              <a:t>pid,state</a:t>
            </a:r>
            <a:endParaRPr lang="en-GB" sz="2000" dirty="0"/>
          </a:p>
        </p:txBody>
      </p:sp>
      <p:cxnSp>
        <p:nvCxnSpPr>
          <p:cNvPr id="19" name="Straight Arrow Connector 18"/>
          <p:cNvCxnSpPr/>
          <p:nvPr/>
        </p:nvCxnSpPr>
        <p:spPr>
          <a:xfrm rot="5400000" flipH="1" flipV="1">
            <a:off x="1027906" y="3021568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09600" y="31358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what output?</a:t>
            </a:r>
            <a:endParaRPr lang="en-GB" i="1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4050268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/>
              <a:t>T</a:t>
            </a:r>
            <a:r>
              <a:rPr lang="en-GB" dirty="0" smtClean="0"/>
              <a:t> means it’s stopped</a:t>
            </a:r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>
            <a:off x="0" y="5358825"/>
            <a:ext cx="281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https://idea.popcount.org/2012-12-11-linux-process-states/</a:t>
            </a:r>
            <a:endParaRPr lang="en-GB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user’s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21</a:t>
            </a:r>
            <a:endParaRPr lang="fr-CA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Signals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progr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2590800"/>
            <a:ext cx="1950720" cy="195072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914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 smtClean="0"/>
              <a:t>Signals can come from multiple sources.</a:t>
            </a:r>
            <a:endParaRPr lang="en-GB" sz="4000" dirty="0">
              <a:solidFill>
                <a:srgbClr val="7030A0"/>
              </a:solidFill>
            </a:endParaRPr>
          </a:p>
        </p:txBody>
      </p:sp>
      <p:pic>
        <p:nvPicPr>
          <p:cNvPr id="15" name="Picture 14" descr="Terminal-icon-shell-linux-uni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71800"/>
            <a:ext cx="1950720" cy="195072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733800" y="4267200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 smtClean="0"/>
              <a:t>Process</a:t>
            </a:r>
            <a:endParaRPr lang="en-GB" sz="4000" dirty="0">
              <a:solidFill>
                <a:srgbClr val="7030A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200" y="4702314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 smtClean="0"/>
              <a:t>Shell</a:t>
            </a:r>
            <a:endParaRPr lang="en-GB" sz="4000" dirty="0">
              <a:solidFill>
                <a:srgbClr val="7030A0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981200" y="3352800"/>
            <a:ext cx="18288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438400" y="298346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SIGKILL</a:t>
            </a:r>
            <a:endParaRPr lang="en-GB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981200" y="3808412"/>
            <a:ext cx="18288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438400" y="344066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SIGSTOP</a:t>
            </a:r>
            <a:endParaRPr lang="en-GB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981200" y="4265612"/>
            <a:ext cx="18288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438400" y="389786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SIGCONT</a:t>
            </a:r>
            <a:endParaRPr lang="en-GB" dirty="0"/>
          </a:p>
        </p:txBody>
      </p:sp>
      <p:pic>
        <p:nvPicPr>
          <p:cNvPr id="25" name="Picture 24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6520" y="3200400"/>
            <a:ext cx="1351280" cy="135128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172200" y="336288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SIGINT (Ctrl C)</a:t>
            </a:r>
            <a:endParaRPr lang="en-GB" dirty="0"/>
          </a:p>
        </p:txBody>
      </p:sp>
      <p:sp>
        <p:nvSpPr>
          <p:cNvPr id="27" name="TextBox 26"/>
          <p:cNvSpPr txBox="1"/>
          <p:nvPr/>
        </p:nvSpPr>
        <p:spPr>
          <a:xfrm>
            <a:off x="7010400" y="4419600"/>
            <a:ext cx="2362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 smtClean="0"/>
              <a:t>Terminal driver</a:t>
            </a:r>
            <a:endParaRPr lang="en-GB" sz="4000" dirty="0">
              <a:solidFill>
                <a:srgbClr val="7030A0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rot="10800000" flipV="1">
            <a:off x="5486400" y="3732212"/>
            <a:ext cx="20574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Picture 29" descr="memory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800" y="2209800"/>
            <a:ext cx="975360" cy="97536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934200" y="1654314"/>
            <a:ext cx="236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 smtClean="0"/>
              <a:t>Memory</a:t>
            </a:r>
            <a:endParaRPr lang="en-GB" sz="4000" dirty="0">
              <a:solidFill>
                <a:srgbClr val="7030A0"/>
              </a:solidFill>
            </a:endParaRPr>
          </a:p>
        </p:txBody>
      </p:sp>
      <p:cxnSp>
        <p:nvCxnSpPr>
          <p:cNvPr id="32" name="Straight Arrow Connector 31"/>
          <p:cNvCxnSpPr>
            <a:stCxn id="30" idx="1"/>
          </p:cNvCxnSpPr>
          <p:nvPr/>
        </p:nvCxnSpPr>
        <p:spPr>
          <a:xfrm rot="10800000" flipV="1">
            <a:off x="5486400" y="2697480"/>
            <a:ext cx="2438400" cy="80930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638800" y="2249269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SIGSEGV</a:t>
            </a:r>
          </a:p>
          <a:p>
            <a:r>
              <a:rPr lang="en-GB" dirty="0" smtClean="0"/>
              <a:t>(segmentation fault)</a:t>
            </a:r>
            <a:endParaRPr lang="en-GB" dirty="0"/>
          </a:p>
        </p:txBody>
      </p:sp>
      <p:sp>
        <p:nvSpPr>
          <p:cNvPr id="35" name="TextBox 34"/>
          <p:cNvSpPr txBox="1"/>
          <p:nvPr/>
        </p:nvSpPr>
        <p:spPr>
          <a:xfrm>
            <a:off x="5943600" y="382008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SIGQUIT (Ctrl \)</a:t>
            </a:r>
            <a:endParaRPr lang="en-GB" dirty="0"/>
          </a:p>
        </p:txBody>
      </p:sp>
      <p:cxnSp>
        <p:nvCxnSpPr>
          <p:cNvPr id="36" name="Straight Arrow Connector 35"/>
          <p:cNvCxnSpPr/>
          <p:nvPr/>
        </p:nvCxnSpPr>
        <p:spPr>
          <a:xfrm rot="10800000" flipV="1">
            <a:off x="5486401" y="4189412"/>
            <a:ext cx="20574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7" name="Picture 36" descr="HardwareChip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" y="1447800"/>
            <a:ext cx="1950720" cy="195072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-76200" y="1501914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 smtClean="0"/>
              <a:t>CPU</a:t>
            </a:r>
            <a:endParaRPr lang="en-GB" sz="4000" dirty="0">
              <a:solidFill>
                <a:srgbClr val="7030A0"/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1905000" y="2514600"/>
            <a:ext cx="1905000" cy="457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362200" y="2020669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SIGXCPU (exceeds allocated CPU time)</a:t>
            </a:r>
            <a:endParaRPr lang="en-GB" dirty="0"/>
          </a:p>
        </p:txBody>
      </p:sp>
      <p:sp>
        <p:nvSpPr>
          <p:cNvPr id="42" name="Freeform 41"/>
          <p:cNvSpPr/>
          <p:nvPr/>
        </p:nvSpPr>
        <p:spPr>
          <a:xfrm>
            <a:off x="2895600" y="4599160"/>
            <a:ext cx="3633457" cy="1525509"/>
          </a:xfrm>
          <a:custGeom>
            <a:avLst/>
            <a:gdLst>
              <a:gd name="connsiteX0" fmla="*/ 1030586 w 3633457"/>
              <a:gd name="connsiteY0" fmla="*/ 0 h 1525509"/>
              <a:gd name="connsiteX1" fmla="*/ 306309 w 3633457"/>
              <a:gd name="connsiteY1" fmla="*/ 344032 h 1525509"/>
              <a:gd name="connsiteX2" fmla="*/ 116186 w 3633457"/>
              <a:gd name="connsiteY2" fmla="*/ 1140737 h 1525509"/>
              <a:gd name="connsiteX3" fmla="*/ 1003426 w 3633457"/>
              <a:gd name="connsiteY3" fmla="*/ 1475715 h 1525509"/>
              <a:gd name="connsiteX4" fmla="*/ 2904654 w 3633457"/>
              <a:gd name="connsiteY4" fmla="*/ 1439501 h 1525509"/>
              <a:gd name="connsiteX5" fmla="*/ 3456915 w 3633457"/>
              <a:gd name="connsiteY5" fmla="*/ 1095470 h 1525509"/>
              <a:gd name="connsiteX6" fmla="*/ 3619877 w 3633457"/>
              <a:gd name="connsiteY6" fmla="*/ 633743 h 1525509"/>
              <a:gd name="connsiteX7" fmla="*/ 3375434 w 3633457"/>
              <a:gd name="connsiteY7" fmla="*/ 181070 h 1525509"/>
              <a:gd name="connsiteX8" fmla="*/ 3031402 w 3633457"/>
              <a:gd name="connsiteY8" fmla="*/ 81482 h 1525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33457" h="1525509">
                <a:moveTo>
                  <a:pt x="1030586" y="0"/>
                </a:moveTo>
                <a:cubicBezTo>
                  <a:pt x="744647" y="76954"/>
                  <a:pt x="458709" y="153909"/>
                  <a:pt x="306309" y="344032"/>
                </a:cubicBezTo>
                <a:cubicBezTo>
                  <a:pt x="153909" y="534155"/>
                  <a:pt x="0" y="952123"/>
                  <a:pt x="116186" y="1140737"/>
                </a:cubicBezTo>
                <a:cubicBezTo>
                  <a:pt x="232372" y="1329351"/>
                  <a:pt x="538681" y="1425921"/>
                  <a:pt x="1003426" y="1475715"/>
                </a:cubicBezTo>
                <a:cubicBezTo>
                  <a:pt x="1468171" y="1525509"/>
                  <a:pt x="2495739" y="1502875"/>
                  <a:pt x="2904654" y="1439501"/>
                </a:cubicBezTo>
                <a:cubicBezTo>
                  <a:pt x="3313569" y="1376127"/>
                  <a:pt x="3337711" y="1229763"/>
                  <a:pt x="3456915" y="1095470"/>
                </a:cubicBezTo>
                <a:cubicBezTo>
                  <a:pt x="3576119" y="961177"/>
                  <a:pt x="3633457" y="786143"/>
                  <a:pt x="3619877" y="633743"/>
                </a:cubicBezTo>
                <a:cubicBezTo>
                  <a:pt x="3606297" y="481343"/>
                  <a:pt x="3473513" y="273113"/>
                  <a:pt x="3375434" y="181070"/>
                </a:cubicBezTo>
                <a:cubicBezTo>
                  <a:pt x="3277355" y="89027"/>
                  <a:pt x="3154378" y="85254"/>
                  <a:pt x="3031402" y="81482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6" name="Straight Arrow Connector 45"/>
          <p:cNvCxnSpPr>
            <a:stCxn id="42" idx="8"/>
          </p:cNvCxnSpPr>
          <p:nvPr/>
        </p:nvCxnSpPr>
        <p:spPr>
          <a:xfrm flipH="1" flipV="1">
            <a:off x="5462257" y="4648200"/>
            <a:ext cx="464746" cy="324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276600" y="5105400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 smtClean="0">
                <a:solidFill>
                  <a:srgbClr val="FF0000"/>
                </a:solidFill>
              </a:rPr>
              <a:t>Can</a:t>
            </a:r>
            <a:r>
              <a:rPr lang="en-GB" dirty="0" smtClean="0"/>
              <a:t> also send signals to itself, even if signals are primarily to communicate with a process.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0" grpId="0"/>
      <p:bldP spid="22" grpId="0"/>
      <p:bldP spid="24" grpId="0"/>
      <p:bldP spid="26" grpId="0"/>
      <p:bldP spid="27" grpId="0"/>
      <p:bldP spid="31" grpId="0"/>
      <p:bldP spid="34" grpId="0"/>
      <p:bldP spid="35" grpId="0"/>
      <p:bldP spid="38" grpId="0"/>
      <p:bldP spid="41" grpId="0"/>
      <p:bldP spid="42" grpId="0" animBg="1"/>
      <p:bldP spid="4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user’s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22</a:t>
            </a:r>
            <a:endParaRPr lang="fr-CA" dirty="0"/>
          </a:p>
        </p:txBody>
      </p:sp>
      <p:pic>
        <p:nvPicPr>
          <p:cNvPr id="5" name="Picture 4" descr="alarm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640" y="1013460"/>
            <a:ext cx="6233160" cy="5234940"/>
          </a:xfrm>
          <a:prstGeom prst="rect">
            <a:avLst/>
          </a:prstGeom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Signals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90600"/>
            <a:ext cx="289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In this code, we give ourselves 10 seconds to read a file. If we fail to do it in that time we stop reading.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-76200" y="3267670"/>
            <a:ext cx="297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It’s typical to use alarms to create an upper time limit on operations that can time out.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4914781"/>
            <a:ext cx="28956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 tutorial on setting alarms:</a:t>
            </a:r>
          </a:p>
          <a:p>
            <a:r>
              <a:rPr lang="en-GB" sz="1400" dirty="0" smtClean="0"/>
              <a:t>http://www.usna.edu/Users/cs/aviv/classes/ic221/s14/lec/17/lec.html</a:t>
            </a:r>
            <a:endParaRPr lang="en-GB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user’s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23</a:t>
            </a:r>
            <a:endParaRPr lang="fr-CA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Signals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14" descr="signals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615440"/>
            <a:ext cx="6103620" cy="371856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423410" y="1798320"/>
            <a:ext cx="1143000" cy="228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1908810" y="2712720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0000"/>
                </a:solidFill>
              </a:rPr>
              <a:t>The name of </a:t>
            </a:r>
            <a:r>
              <a:rPr lang="en-GB" b="1" u="sng" dirty="0" smtClean="0">
                <a:solidFill>
                  <a:srgbClr val="FF0000"/>
                </a:solidFill>
              </a:rPr>
              <a:t>THIS</a:t>
            </a:r>
            <a:r>
              <a:rPr lang="en-GB" dirty="0" smtClean="0">
                <a:solidFill>
                  <a:srgbClr val="FF0000"/>
                </a:solidFill>
              </a:rPr>
              <a:t> folder depends on what system you run. For others it may be e.g. x86_64-linux-gnu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rot="5400000" flipH="1" flipV="1">
            <a:off x="4690904" y="2446020"/>
            <a:ext cx="685006" cy="79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signals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1615440"/>
            <a:ext cx="6103620" cy="3718560"/>
          </a:xfrm>
          <a:prstGeom prst="rect">
            <a:avLst/>
          </a:prstGeom>
        </p:spPr>
      </p:pic>
      <p:pic>
        <p:nvPicPr>
          <p:cNvPr id="22" name="Picture 21" descr="signals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1615440"/>
            <a:ext cx="6103620" cy="3718560"/>
          </a:xfrm>
          <a:prstGeom prst="rect">
            <a:avLst/>
          </a:prstGeom>
        </p:spPr>
      </p:pic>
      <p:pic>
        <p:nvPicPr>
          <p:cNvPr id="23" name="Picture 22" descr="signals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6400" y="1615440"/>
            <a:ext cx="6103620" cy="371856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4728210" y="2655720"/>
            <a:ext cx="986400" cy="228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/>
          <p:cNvSpPr txBox="1"/>
          <p:nvPr/>
        </p:nvSpPr>
        <p:spPr>
          <a:xfrm>
            <a:off x="0" y="1077724"/>
            <a:ext cx="9144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300" dirty="0" smtClean="0"/>
              <a:t>The list of all signals and what they mean can be found in a C header file.</a:t>
            </a:r>
            <a:endParaRPr lang="en-GB" sz="2300" dirty="0"/>
          </a:p>
        </p:txBody>
      </p:sp>
      <p:sp>
        <p:nvSpPr>
          <p:cNvPr id="26" name="TextBox 25"/>
          <p:cNvSpPr txBox="1"/>
          <p:nvPr/>
        </p:nvSpPr>
        <p:spPr>
          <a:xfrm>
            <a:off x="0" y="5371981"/>
            <a:ext cx="9144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300" dirty="0" smtClean="0"/>
              <a:t>For example, this shows that SIGSTOP is </a:t>
            </a:r>
            <a:r>
              <a:rPr lang="en-GB" sz="2300" dirty="0" err="1" smtClean="0"/>
              <a:t>unblockable</a:t>
            </a:r>
            <a:r>
              <a:rPr lang="en-GB" sz="2300" dirty="0" smtClean="0"/>
              <a:t>, whereas SIGSTP is the one emitted by the keyboard (</a:t>
            </a:r>
            <a:r>
              <a:rPr lang="en-GB" sz="2300" dirty="0" err="1" smtClean="0"/>
              <a:t>Ctrl+Z</a:t>
            </a:r>
            <a:r>
              <a:rPr lang="en-GB" sz="2300" dirty="0" smtClean="0"/>
              <a:t>) and can be blocked/ignored.</a:t>
            </a:r>
            <a:endParaRPr lang="en-GB" sz="23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24" grpId="0" animBg="1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24</a:t>
            </a:r>
            <a:endParaRPr lang="fr-CA" dirty="0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user’s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828800" y="25146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743200" y="37338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2362200" y="2768025"/>
            <a:ext cx="4419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Managing</a:t>
            </a:r>
            <a:r>
              <a:rPr lang="fr-FR" sz="32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processes</a:t>
            </a:r>
            <a:endParaRPr lang="fr-FR" sz="3200" b="1" dirty="0">
              <a:solidFill>
                <a:srgbClr val="7030A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user’s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25</a:t>
            </a:r>
            <a:endParaRPr lang="fr-CA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Detaching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processes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2" name="Picture 31" descr="seagull-in-the-foreground-robert-moses-bridge-in-the-background-vicki-jauro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999488"/>
            <a:ext cx="5486400" cy="363931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581400" y="1237488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When there is something in the foreground, it takes all your attention</a:t>
            </a:r>
            <a:endParaRPr lang="en-GB" dirty="0"/>
          </a:p>
        </p:txBody>
      </p:sp>
      <p:cxnSp>
        <p:nvCxnSpPr>
          <p:cNvPr id="36" name="Straight Arrow Connector 35"/>
          <p:cNvCxnSpPr/>
          <p:nvPr/>
        </p:nvCxnSpPr>
        <p:spPr>
          <a:xfrm rot="16200000" flipH="1">
            <a:off x="4991100" y="2266187"/>
            <a:ext cx="838200" cy="1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6200" y="5602069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Stuff in the background still exists! It’s just not grabbing your attention.</a:t>
            </a:r>
            <a:endParaRPr lang="en-GB" dirty="0"/>
          </a:p>
        </p:txBody>
      </p:sp>
      <p:sp>
        <p:nvSpPr>
          <p:cNvPr id="40" name="Freeform 39"/>
          <p:cNvSpPr/>
          <p:nvPr/>
        </p:nvSpPr>
        <p:spPr>
          <a:xfrm>
            <a:off x="808776" y="4508626"/>
            <a:ext cx="494923" cy="1176950"/>
          </a:xfrm>
          <a:custGeom>
            <a:avLst/>
            <a:gdLst>
              <a:gd name="connsiteX0" fmla="*/ 494923 w 494923"/>
              <a:gd name="connsiteY0" fmla="*/ 1176950 h 1176950"/>
              <a:gd name="connsiteX1" fmla="*/ 178052 w 494923"/>
              <a:gd name="connsiteY1" fmla="*/ 814812 h 1176950"/>
              <a:gd name="connsiteX2" fmla="*/ 33196 w 494923"/>
              <a:gd name="connsiteY2" fmla="*/ 344031 h 1176950"/>
              <a:gd name="connsiteX3" fmla="*/ 377228 w 494923"/>
              <a:gd name="connsiteY3" fmla="*/ 0 h 117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923" h="1176950">
                <a:moveTo>
                  <a:pt x="494923" y="1176950"/>
                </a:moveTo>
                <a:cubicBezTo>
                  <a:pt x="374965" y="1065291"/>
                  <a:pt x="255007" y="953632"/>
                  <a:pt x="178052" y="814812"/>
                </a:cubicBezTo>
                <a:cubicBezTo>
                  <a:pt x="101097" y="675992"/>
                  <a:pt x="0" y="479833"/>
                  <a:pt x="33196" y="344031"/>
                </a:cubicBezTo>
                <a:cubicBezTo>
                  <a:pt x="66392" y="208229"/>
                  <a:pt x="221810" y="104114"/>
                  <a:pt x="377228" y="0"/>
                </a:cubicBezTo>
              </a:path>
            </a:pathLst>
          </a:cu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Arrow Connector 41"/>
          <p:cNvCxnSpPr>
            <a:stCxn id="40" idx="3"/>
          </p:cNvCxnSpPr>
          <p:nvPr/>
        </p:nvCxnSpPr>
        <p:spPr>
          <a:xfrm flipV="1">
            <a:off x="1186004" y="4038600"/>
            <a:ext cx="795196" cy="47002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9" grpId="0"/>
      <p:bldP spid="4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user’s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26</a:t>
            </a:r>
            <a:endParaRPr lang="fr-CA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Detaching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processes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0" y="1295400"/>
            <a:ext cx="297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A script normally runs in the foreground and takes all of your attention.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2971800"/>
            <a:ext cx="297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When you use </a:t>
            </a:r>
            <a:r>
              <a:rPr lang="en-GB" b="1" dirty="0" smtClean="0">
                <a:solidFill>
                  <a:srgbClr val="FF0000"/>
                </a:solidFill>
              </a:rPr>
              <a:t>&amp;</a:t>
            </a:r>
            <a:r>
              <a:rPr lang="en-GB" dirty="0" smtClean="0"/>
              <a:t>, it will make it run in the background. You can check what runs via </a:t>
            </a:r>
            <a:r>
              <a:rPr lang="en-GB" b="1" dirty="0" smtClean="0">
                <a:solidFill>
                  <a:srgbClr val="FF0000"/>
                </a:solidFill>
              </a:rPr>
              <a:t>jobs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4648200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Since it’s in the background, you can’t do </a:t>
            </a:r>
            <a:r>
              <a:rPr lang="en-GB" dirty="0" err="1" smtClean="0"/>
              <a:t>Ctrl+C</a:t>
            </a:r>
            <a:r>
              <a:rPr lang="en-GB" dirty="0" smtClean="0"/>
              <a:t> to stop it anymore... </a:t>
            </a:r>
            <a:r>
              <a:rPr lang="en-GB" b="1" dirty="0" smtClean="0">
                <a:solidFill>
                  <a:srgbClr val="FF0000"/>
                </a:solidFill>
              </a:rPr>
              <a:t>kill</a:t>
            </a:r>
            <a:r>
              <a:rPr lang="en-GB" dirty="0" smtClean="0"/>
              <a:t> is the only way you can send it a signal.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7" name="Picture 16" descr="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460" y="990600"/>
            <a:ext cx="6225540" cy="5234940"/>
          </a:xfrm>
          <a:prstGeom prst="rect">
            <a:avLst/>
          </a:prstGeom>
        </p:spPr>
      </p:pic>
      <p:pic>
        <p:nvPicPr>
          <p:cNvPr id="18" name="Picture 17" descr="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460" y="990600"/>
            <a:ext cx="6225540" cy="5234940"/>
          </a:xfrm>
          <a:prstGeom prst="rect">
            <a:avLst/>
          </a:prstGeom>
        </p:spPr>
      </p:pic>
      <p:pic>
        <p:nvPicPr>
          <p:cNvPr id="19" name="Picture 18" descr="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460" y="990600"/>
            <a:ext cx="6225540" cy="5234940"/>
          </a:xfrm>
          <a:prstGeom prst="rect">
            <a:avLst/>
          </a:prstGeom>
        </p:spPr>
      </p:pic>
      <p:pic>
        <p:nvPicPr>
          <p:cNvPr id="20" name="Picture 19" descr="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8460" y="990600"/>
            <a:ext cx="6225540" cy="5234940"/>
          </a:xfrm>
          <a:prstGeom prst="rect">
            <a:avLst/>
          </a:prstGeom>
        </p:spPr>
      </p:pic>
      <p:pic>
        <p:nvPicPr>
          <p:cNvPr id="21" name="Picture 20" descr="5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8460" y="990600"/>
            <a:ext cx="6225540" cy="5234940"/>
          </a:xfrm>
          <a:prstGeom prst="rect">
            <a:avLst/>
          </a:prstGeom>
        </p:spPr>
      </p:pic>
      <p:pic>
        <p:nvPicPr>
          <p:cNvPr id="22" name="Picture 21" descr="6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8460" y="990600"/>
            <a:ext cx="6225540" cy="5234940"/>
          </a:xfrm>
          <a:prstGeom prst="rect">
            <a:avLst/>
          </a:prstGeom>
        </p:spPr>
      </p:pic>
      <p:pic>
        <p:nvPicPr>
          <p:cNvPr id="23" name="Picture 22" descr="7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8460" y="990600"/>
            <a:ext cx="6225540" cy="5234940"/>
          </a:xfrm>
          <a:prstGeom prst="rect">
            <a:avLst/>
          </a:prstGeom>
        </p:spPr>
      </p:pic>
      <p:pic>
        <p:nvPicPr>
          <p:cNvPr id="24" name="Picture 23" descr="8.g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8460" y="990600"/>
            <a:ext cx="6225540" cy="5234940"/>
          </a:xfrm>
          <a:prstGeom prst="rect">
            <a:avLst/>
          </a:prstGeom>
        </p:spPr>
      </p:pic>
      <p:pic>
        <p:nvPicPr>
          <p:cNvPr id="25" name="Picture 24" descr="9.gi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18460" y="990600"/>
            <a:ext cx="6225540" cy="5234940"/>
          </a:xfrm>
          <a:prstGeom prst="rect">
            <a:avLst/>
          </a:prstGeom>
        </p:spPr>
      </p:pic>
      <p:pic>
        <p:nvPicPr>
          <p:cNvPr id="26" name="Picture 25" descr="10.gif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18460" y="990600"/>
            <a:ext cx="6225540" cy="5234940"/>
          </a:xfrm>
          <a:prstGeom prst="rect">
            <a:avLst/>
          </a:prstGeom>
        </p:spPr>
      </p:pic>
      <p:pic>
        <p:nvPicPr>
          <p:cNvPr id="27" name="Picture 26" descr="11.gif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18460" y="990600"/>
            <a:ext cx="6225540" cy="5234940"/>
          </a:xfrm>
          <a:prstGeom prst="rect">
            <a:avLst/>
          </a:prstGeom>
        </p:spPr>
      </p:pic>
      <p:pic>
        <p:nvPicPr>
          <p:cNvPr id="28" name="Picture 27" descr="12.gif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18460" y="990600"/>
            <a:ext cx="6225540" cy="5234940"/>
          </a:xfrm>
          <a:prstGeom prst="rect">
            <a:avLst/>
          </a:prstGeom>
        </p:spPr>
      </p:pic>
      <p:pic>
        <p:nvPicPr>
          <p:cNvPr id="29" name="Picture 28" descr="13.gif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18460" y="990600"/>
            <a:ext cx="6225540" cy="5234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user’s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27</a:t>
            </a:r>
            <a:endParaRPr lang="fr-CA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Detaching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processes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990600"/>
            <a:ext cx="6233160" cy="5234940"/>
          </a:xfrm>
          <a:prstGeom prst="rect">
            <a:avLst/>
          </a:prstGeom>
        </p:spPr>
      </p:pic>
      <p:pic>
        <p:nvPicPr>
          <p:cNvPr id="15" name="Picture 14" descr="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990600"/>
            <a:ext cx="6233160" cy="5234940"/>
          </a:xfrm>
          <a:prstGeom prst="rect">
            <a:avLst/>
          </a:prstGeom>
        </p:spPr>
      </p:pic>
      <p:pic>
        <p:nvPicPr>
          <p:cNvPr id="16" name="Picture 15" descr="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0" y="990600"/>
            <a:ext cx="6233160" cy="523494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0" y="220980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How would you run this program in the background?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-76200" y="3861137"/>
            <a:ext cx="3048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>
                <a:solidFill>
                  <a:srgbClr val="FF0000"/>
                </a:solidFill>
              </a:rPr>
              <a:t>&amp;</a:t>
            </a:r>
            <a:r>
              <a:rPr lang="en-GB" sz="2000" dirty="0" smtClean="0"/>
              <a:t> will let it ‘run’ in the background while polluting you with the output!</a:t>
            </a:r>
            <a:endParaRPr lang="en-GB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user’s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28</a:t>
            </a:r>
            <a:endParaRPr lang="fr-CA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Detaching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processes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wordvomi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3276600"/>
            <a:ext cx="2895600" cy="2895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TextBox 11"/>
          <p:cNvSpPr txBox="1"/>
          <p:nvPr/>
        </p:nvSpPr>
        <p:spPr>
          <a:xfrm>
            <a:off x="0" y="1143000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err="1" smtClean="0">
                <a:solidFill>
                  <a:srgbClr val="FF0000"/>
                </a:solidFill>
              </a:rPr>
              <a:t>nohup</a:t>
            </a:r>
            <a:r>
              <a:rPr lang="en-GB" sz="2800" dirty="0" smtClean="0"/>
              <a:t> separates the process from the terminal: no more standard input, and outputs are redirected.</a:t>
            </a:r>
            <a:endParaRPr lang="en-GB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2362200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00" dirty="0" smtClean="0"/>
              <a:t>It’s different from </a:t>
            </a:r>
            <a:r>
              <a:rPr lang="en-GB" sz="2600" b="1" dirty="0" smtClean="0">
                <a:solidFill>
                  <a:srgbClr val="FF0000"/>
                </a:solidFill>
              </a:rPr>
              <a:t>&amp;</a:t>
            </a:r>
            <a:r>
              <a:rPr lang="en-GB" sz="2600" dirty="0" smtClean="0"/>
              <a:t>: the process doesn’t read input and the Shell isn’t waiting for it to finish before giving you the prompt back.</a:t>
            </a:r>
            <a:endParaRPr lang="en-GB" sz="2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user’s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29</a:t>
            </a:r>
            <a:endParaRPr lang="fr-CA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Detaching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processes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4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0" y="1013460"/>
            <a:ext cx="6233160" cy="5234940"/>
          </a:xfrm>
          <a:prstGeom prst="rect">
            <a:avLst/>
          </a:prstGeom>
        </p:spPr>
      </p:pic>
      <p:pic>
        <p:nvPicPr>
          <p:cNvPr id="12" name="Picture 11" descr="5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840" y="1013460"/>
            <a:ext cx="6233160" cy="5234940"/>
          </a:xfrm>
          <a:prstGeom prst="rect">
            <a:avLst/>
          </a:prstGeom>
        </p:spPr>
      </p:pic>
      <p:pic>
        <p:nvPicPr>
          <p:cNvPr id="13" name="Picture 12" descr="6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0840" y="1013460"/>
            <a:ext cx="6233160" cy="5234940"/>
          </a:xfrm>
          <a:prstGeom prst="rect">
            <a:avLst/>
          </a:prstGeom>
        </p:spPr>
      </p:pic>
      <p:pic>
        <p:nvPicPr>
          <p:cNvPr id="14" name="Picture 13" descr="7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0840" y="1013460"/>
            <a:ext cx="6233160" cy="5234940"/>
          </a:xfrm>
          <a:prstGeom prst="rect">
            <a:avLst/>
          </a:prstGeom>
        </p:spPr>
      </p:pic>
      <p:pic>
        <p:nvPicPr>
          <p:cNvPr id="15" name="Picture 14" descr="8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0840" y="1013460"/>
            <a:ext cx="6233160" cy="5234940"/>
          </a:xfrm>
          <a:prstGeom prst="rect">
            <a:avLst/>
          </a:prstGeom>
        </p:spPr>
      </p:pic>
      <p:pic>
        <p:nvPicPr>
          <p:cNvPr id="16" name="Picture 15" descr="9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0840" y="1013460"/>
            <a:ext cx="6233160" cy="5234940"/>
          </a:xfrm>
          <a:prstGeom prst="rect">
            <a:avLst/>
          </a:prstGeom>
        </p:spPr>
      </p:pic>
      <p:pic>
        <p:nvPicPr>
          <p:cNvPr id="17" name="Picture 16" descr="10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0840" y="1013460"/>
            <a:ext cx="6233160" cy="5234940"/>
          </a:xfrm>
          <a:prstGeom prst="rect">
            <a:avLst/>
          </a:prstGeom>
        </p:spPr>
      </p:pic>
      <p:pic>
        <p:nvPicPr>
          <p:cNvPr id="18" name="Picture 17" descr="11.g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840" y="1013460"/>
            <a:ext cx="6233160" cy="5234940"/>
          </a:xfrm>
          <a:prstGeom prst="rect">
            <a:avLst/>
          </a:prstGeom>
        </p:spPr>
      </p:pic>
      <p:pic>
        <p:nvPicPr>
          <p:cNvPr id="19" name="Picture 18" descr="12.gi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10840" y="1013460"/>
            <a:ext cx="6233160" cy="523494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1363682"/>
            <a:ext cx="2971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One way to make a process run really independently is:</a:t>
            </a:r>
          </a:p>
          <a:p>
            <a:endParaRPr lang="en-GB" dirty="0" smtClean="0"/>
          </a:p>
          <a:p>
            <a:r>
              <a:rPr lang="en-GB" b="1" dirty="0" err="1" smtClean="0">
                <a:solidFill>
                  <a:srgbClr val="FF0000"/>
                </a:solidFill>
              </a:rPr>
              <a:t>nohup</a:t>
            </a:r>
            <a:r>
              <a:rPr lang="en-GB" dirty="0" smtClean="0"/>
              <a:t> ...program...</a:t>
            </a:r>
          </a:p>
          <a:p>
            <a:r>
              <a:rPr lang="en-GB" i="1" dirty="0" smtClean="0">
                <a:solidFill>
                  <a:schemeClr val="bg1">
                    <a:lumMod val="50000"/>
                  </a:schemeClr>
                </a:solidFill>
              </a:rPr>
              <a:t>to detach from shell</a:t>
            </a:r>
          </a:p>
          <a:p>
            <a:endParaRPr lang="en-GB" dirty="0" smtClean="0"/>
          </a:p>
          <a:p>
            <a:r>
              <a:rPr lang="en-GB" dirty="0" err="1" smtClean="0"/>
              <a:t>Ctrl+Z</a:t>
            </a:r>
            <a:endParaRPr lang="en-GB" dirty="0" smtClean="0"/>
          </a:p>
          <a:p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to pause (goes background)</a:t>
            </a:r>
          </a:p>
          <a:p>
            <a:endParaRPr lang="en-GB" dirty="0" smtClean="0"/>
          </a:p>
          <a:p>
            <a:r>
              <a:rPr lang="en-GB" dirty="0" err="1" smtClean="0">
                <a:solidFill>
                  <a:srgbClr val="FF0000"/>
                </a:solidFill>
              </a:rPr>
              <a:t>bg</a:t>
            </a:r>
            <a:r>
              <a:rPr lang="en-GB" dirty="0" smtClean="0"/>
              <a:t> ...job number...</a:t>
            </a:r>
          </a:p>
          <a:p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to run in the background</a:t>
            </a:r>
          </a:p>
          <a:p>
            <a:endParaRPr lang="en-GB" dirty="0" smtClean="0"/>
          </a:p>
          <a:p>
            <a:r>
              <a:rPr lang="en-GB" b="1" dirty="0" smtClean="0">
                <a:solidFill>
                  <a:srgbClr val="FF0000"/>
                </a:solidFill>
              </a:rPr>
              <a:t>kill</a:t>
            </a:r>
            <a:r>
              <a:rPr lang="en-GB" dirty="0" smtClean="0"/>
              <a:t> -9 ...job number...</a:t>
            </a:r>
          </a:p>
          <a:p>
            <a:r>
              <a:rPr lang="en-GB" i="1" dirty="0" smtClean="0">
                <a:solidFill>
                  <a:schemeClr val="bg1">
                    <a:lumMod val="50000"/>
                  </a:schemeClr>
                </a:solidFill>
              </a:rPr>
              <a:t>to end, if it doesn’t end itself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971800" y="2286000"/>
            <a:ext cx="4419600" cy="228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4267200" y="2514600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FF0000"/>
                </a:solidFill>
              </a:rPr>
              <a:t>If you don’t want the output to be appended, then redirect it!!</a:t>
            </a:r>
            <a:endParaRPr lang="en-GB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/>
      <p:bldP spid="2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 smtClean="0"/>
              <a:t>Functions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What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a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process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?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0" y="9906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A process is an instance of a </a:t>
            </a:r>
            <a:r>
              <a:rPr lang="en-GB" sz="2800" dirty="0" smtClean="0">
                <a:solidFill>
                  <a:srgbClr val="FF0000"/>
                </a:solidFill>
              </a:rPr>
              <a:t>program that is running</a:t>
            </a:r>
            <a:r>
              <a:rPr lang="en-GB" sz="2800" dirty="0" smtClean="0"/>
              <a:t>.</a:t>
            </a:r>
            <a:endParaRPr lang="en-GB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1676400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It is different from a </a:t>
            </a:r>
            <a:r>
              <a:rPr lang="en-GB" sz="2800" dirty="0" smtClean="0">
                <a:solidFill>
                  <a:srgbClr val="FF0000"/>
                </a:solidFill>
              </a:rPr>
              <a:t>job</a:t>
            </a:r>
            <a:r>
              <a:rPr lang="en-GB" sz="2800" dirty="0" smtClean="0"/>
              <a:t>, which is the term used when managing process(</a:t>
            </a:r>
            <a:r>
              <a:rPr lang="en-GB" sz="2800" dirty="0" err="1" smtClean="0"/>
              <a:t>es</a:t>
            </a:r>
            <a:r>
              <a:rPr lang="en-GB" sz="2800" dirty="0" smtClean="0"/>
              <a:t>) from the shell – though it’s vague!</a:t>
            </a:r>
            <a:endParaRPr lang="en-GB" sz="2800" dirty="0"/>
          </a:p>
        </p:txBody>
      </p:sp>
      <p:pic>
        <p:nvPicPr>
          <p:cNvPr id="25" name="Picture 24" descr="Steve_Jobs_by_Walter_Isaacso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2819400"/>
            <a:ext cx="2143125" cy="3429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6" name="TextBox 25"/>
          <p:cNvSpPr txBox="1"/>
          <p:nvPr/>
        </p:nvSpPr>
        <p:spPr>
          <a:xfrm>
            <a:off x="2667000" y="4278868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Jobs won’t be discussed in this lecture </a:t>
            </a:r>
            <a:r>
              <a:rPr lang="en-GB" dirty="0" smtClean="0">
                <a:sym typeface="Wingdings" pitchFamily="2" charset="2"/>
              </a:rPr>
              <a:t>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user’s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30</a:t>
            </a:r>
            <a:endParaRPr lang="fr-CA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Detaching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processes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Path-to-success-e1387470836410.jpg"/>
          <p:cNvPicPr>
            <a:picLocks noChangeAspect="1"/>
          </p:cNvPicPr>
          <p:nvPr/>
        </p:nvPicPr>
        <p:blipFill>
          <a:blip r:embed="rId3"/>
          <a:srcRect r="32743"/>
          <a:stretch>
            <a:fillRect/>
          </a:stretch>
        </p:blipFill>
        <p:spPr>
          <a:xfrm>
            <a:off x="3657600" y="1256216"/>
            <a:ext cx="5334000" cy="36967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TextBox 11"/>
          <p:cNvSpPr txBox="1"/>
          <p:nvPr/>
        </p:nvSpPr>
        <p:spPr>
          <a:xfrm>
            <a:off x="0" y="1942016"/>
            <a:ext cx="381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To go further on processes, you can check out these 2 commands:</a:t>
            </a:r>
            <a:endParaRPr lang="en-GB" sz="2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371600" y="2780216"/>
            <a:ext cx="198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dirty="0" smtClean="0"/>
              <a:t> </a:t>
            </a:r>
            <a:r>
              <a:rPr lang="en-GB" dirty="0" err="1" smtClean="0"/>
              <a:t>fg</a:t>
            </a:r>
            <a:endParaRPr lang="en-GB" dirty="0" smtClean="0"/>
          </a:p>
          <a:p>
            <a:pPr>
              <a:buFont typeface="Arial" pitchFamily="34" charset="0"/>
              <a:buChar char="•"/>
            </a:pPr>
            <a:endParaRPr lang="en-GB" dirty="0" smtClean="0"/>
          </a:p>
          <a:p>
            <a:pPr>
              <a:buFont typeface="Arial" pitchFamily="34" charset="0"/>
              <a:buChar char="•"/>
            </a:pPr>
            <a:r>
              <a:rPr lang="en-GB" dirty="0" smtClean="0"/>
              <a:t> disown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user’s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31</a:t>
            </a:r>
            <a:endParaRPr lang="fr-CA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Process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priority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level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progr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" y="990600"/>
            <a:ext cx="1950720" cy="1950720"/>
          </a:xfrm>
          <a:prstGeom prst="rect">
            <a:avLst/>
          </a:prstGeom>
        </p:spPr>
      </p:pic>
      <p:pic>
        <p:nvPicPr>
          <p:cNvPr id="12" name="Picture 11" descr="HardwareChi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2971800"/>
            <a:ext cx="1950720" cy="1950720"/>
          </a:xfrm>
          <a:prstGeom prst="rect">
            <a:avLst/>
          </a:prstGeom>
        </p:spPr>
      </p:pic>
      <p:pic>
        <p:nvPicPr>
          <p:cNvPr id="13" name="Picture 12" descr="progr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" y="2697480"/>
            <a:ext cx="1950720" cy="1950720"/>
          </a:xfrm>
          <a:prstGeom prst="rect">
            <a:avLst/>
          </a:prstGeom>
        </p:spPr>
      </p:pic>
      <p:pic>
        <p:nvPicPr>
          <p:cNvPr id="14" name="Picture 13" descr="progr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" y="4419600"/>
            <a:ext cx="1950720" cy="1950720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1" idx="3"/>
          </p:cNvCxnSpPr>
          <p:nvPr/>
        </p:nvCxnSpPr>
        <p:spPr>
          <a:xfrm>
            <a:off x="2514600" y="1965960"/>
            <a:ext cx="1524000" cy="161544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438400" y="3960812"/>
            <a:ext cx="8382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2438400" y="4495800"/>
            <a:ext cx="1524000" cy="1371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62000" y="145946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bg1"/>
                </a:solidFill>
              </a:rPr>
              <a:t>Process 1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2000" y="313586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bg1"/>
                </a:solidFill>
              </a:rPr>
              <a:t>Process 2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2000" y="488846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bg1"/>
                </a:solidFill>
              </a:rPr>
              <a:t>Process 3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76600" y="30480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CPU</a:t>
            </a:r>
            <a:endParaRPr lang="en-GB" b="1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5791200" y="2895600"/>
            <a:ext cx="3124200" cy="1588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791200" y="3198812"/>
            <a:ext cx="3124200" cy="1588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791200" y="3503612"/>
            <a:ext cx="3124200" cy="1588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514600" y="1219200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Several processes are always asking for CPU resources.</a:t>
            </a: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3352800" y="2096869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It might look like they are running in parallel: you’re listening to music while browsing the web and, and, and...</a:t>
            </a:r>
            <a:endParaRPr lang="en-GB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5867400" y="4495800"/>
            <a:ext cx="457200" cy="1588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400800" y="4725988"/>
            <a:ext cx="457200" cy="1588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858000" y="4954588"/>
            <a:ext cx="457200" cy="1588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315200" y="4497388"/>
            <a:ext cx="457200" cy="1588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7848600" y="4727576"/>
            <a:ext cx="457200" cy="1588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8305800" y="4956176"/>
            <a:ext cx="457200" cy="1588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486400" y="3810000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But on each processor, processes have to run sequentially.</a:t>
            </a:r>
            <a:endParaRPr lang="en-GB" dirty="0"/>
          </a:p>
        </p:txBody>
      </p:sp>
      <p:sp>
        <p:nvSpPr>
          <p:cNvPr id="56" name="TextBox 55"/>
          <p:cNvSpPr txBox="1"/>
          <p:nvPr/>
        </p:nvSpPr>
        <p:spPr>
          <a:xfrm>
            <a:off x="2362200" y="5802868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There are many possible sequences!</a:t>
            </a:r>
            <a:endParaRPr lang="en-GB" dirty="0"/>
          </a:p>
        </p:txBody>
      </p:sp>
      <p:cxnSp>
        <p:nvCxnSpPr>
          <p:cNvPr id="57" name="Straight Connector 56"/>
          <p:cNvCxnSpPr/>
          <p:nvPr/>
        </p:nvCxnSpPr>
        <p:spPr>
          <a:xfrm>
            <a:off x="5867400" y="5715000"/>
            <a:ext cx="685800" cy="1588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7391400" y="5943600"/>
            <a:ext cx="152400" cy="1588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543800" y="5715000"/>
            <a:ext cx="685800" cy="1588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705600" y="5715000"/>
            <a:ext cx="685800" cy="1588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53200" y="5943600"/>
            <a:ext cx="152400" cy="1588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8229600" y="6096000"/>
            <a:ext cx="457200" cy="1588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8686800" y="5715000"/>
            <a:ext cx="228600" cy="1588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55" grpId="0"/>
      <p:bldP spid="5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user’s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32</a:t>
            </a:r>
            <a:endParaRPr lang="fr-CA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Process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priority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level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895600" y="1752600"/>
            <a:ext cx="5029200" cy="1143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Wikipedia-logo-v2.sv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9200" y="1219200"/>
            <a:ext cx="2421285" cy="2209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429000" y="1803737"/>
            <a:ext cx="457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If you want to know more about the different sequences for processes, read </a:t>
            </a:r>
            <a:r>
              <a:rPr lang="en-GB" sz="2000" b="1" dirty="0" smtClean="0"/>
              <a:t>Scheduling (computing)</a:t>
            </a:r>
            <a:r>
              <a:rPr lang="en-GB" sz="2000" dirty="0" smtClean="0"/>
              <a:t> on Wikipedia</a:t>
            </a:r>
            <a:endParaRPr lang="en-GB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0" y="37454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We are </a:t>
            </a:r>
            <a:r>
              <a:rPr lang="en-GB" b="1" i="1" dirty="0" smtClean="0"/>
              <a:t>not</a:t>
            </a:r>
            <a:r>
              <a:rPr lang="en-GB" dirty="0" smtClean="0"/>
              <a:t> going to talk about how the computer automatically orders processes.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0" y="48122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We </a:t>
            </a:r>
            <a:r>
              <a:rPr lang="en-GB" b="1" i="1" dirty="0" smtClean="0"/>
              <a:t>will</a:t>
            </a:r>
            <a:r>
              <a:rPr lang="en-GB" dirty="0" smtClean="0"/>
              <a:t> talk about how we can, manually, influence the ordering.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user’s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33</a:t>
            </a:r>
            <a:endParaRPr lang="fr-CA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Process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priority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level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0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14" name="Picture 13" descr="0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20" name="Picture 19" descr="0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21" name="Picture 20" descr="0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22" name="Picture 21" descr="05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23" name="Picture 22" descr="06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24" name="Picture 23" descr="07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25" name="Picture 24" descr="08.g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26" name="Picture 25" descr="09.gi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27" name="Picture 26" descr="10.gif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28" name="Picture 27" descr="11.gif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0" y="2243316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Using </a:t>
            </a:r>
            <a:r>
              <a:rPr lang="en-GB" b="1" dirty="0" smtClean="0">
                <a:solidFill>
                  <a:srgbClr val="FF0000"/>
                </a:solidFill>
              </a:rPr>
              <a:t>nice</a:t>
            </a:r>
            <a:r>
              <a:rPr lang="en-GB" dirty="0" smtClean="0"/>
              <a:t> you can increase or decrease the priority of a process</a:t>
            </a:r>
            <a:endParaRPr lang="en-GB" dirty="0"/>
          </a:p>
        </p:txBody>
      </p:sp>
      <p:sp>
        <p:nvSpPr>
          <p:cNvPr id="30" name="TextBox 29"/>
          <p:cNvSpPr txBox="1"/>
          <p:nvPr/>
        </p:nvSpPr>
        <p:spPr>
          <a:xfrm>
            <a:off x="990600" y="3471446"/>
            <a:ext cx="1623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 smtClean="0"/>
              <a:t>if you’re admin</a:t>
            </a:r>
            <a:endParaRPr lang="en-GB" sz="1600" i="1" dirty="0"/>
          </a:p>
        </p:txBody>
      </p:sp>
      <p:sp>
        <p:nvSpPr>
          <p:cNvPr id="31" name="Freeform 30"/>
          <p:cNvSpPr/>
          <p:nvPr/>
        </p:nvSpPr>
        <p:spPr>
          <a:xfrm>
            <a:off x="424004" y="3074602"/>
            <a:ext cx="599038" cy="546226"/>
          </a:xfrm>
          <a:custGeom>
            <a:avLst/>
            <a:gdLst>
              <a:gd name="connsiteX0" fmla="*/ 599038 w 599038"/>
              <a:gd name="connsiteY0" fmla="*/ 543208 h 546226"/>
              <a:gd name="connsiteX1" fmla="*/ 381754 w 599038"/>
              <a:gd name="connsiteY1" fmla="*/ 506994 h 546226"/>
              <a:gd name="connsiteX2" fmla="*/ 46776 w 599038"/>
              <a:gd name="connsiteY2" fmla="*/ 307818 h 546226"/>
              <a:gd name="connsiteX3" fmla="*/ 101097 w 599038"/>
              <a:gd name="connsiteY3" fmla="*/ 0 h 54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038" h="546226">
                <a:moveTo>
                  <a:pt x="599038" y="543208"/>
                </a:moveTo>
                <a:cubicBezTo>
                  <a:pt x="536418" y="544717"/>
                  <a:pt x="473798" y="546226"/>
                  <a:pt x="381754" y="506994"/>
                </a:cubicBezTo>
                <a:cubicBezTo>
                  <a:pt x="289710" y="467762"/>
                  <a:pt x="93552" y="392317"/>
                  <a:pt x="46776" y="307818"/>
                </a:cubicBezTo>
                <a:cubicBezTo>
                  <a:pt x="0" y="223319"/>
                  <a:pt x="50548" y="111659"/>
                  <a:pt x="101097" y="0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3" name="Straight Arrow Connector 32"/>
          <p:cNvCxnSpPr>
            <a:stCxn id="31" idx="3"/>
          </p:cNvCxnSpPr>
          <p:nvPr/>
        </p:nvCxnSpPr>
        <p:spPr>
          <a:xfrm flipV="1">
            <a:off x="525101" y="2785646"/>
            <a:ext cx="160699" cy="2889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34</a:t>
            </a:r>
            <a:endParaRPr lang="fr-CA" dirty="0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user’s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828800" y="6096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743200" y="18288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2362200" y="863025"/>
            <a:ext cx="4419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Scheduling</a:t>
            </a:r>
            <a:r>
              <a:rPr lang="fr-FR" sz="32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processes</a:t>
            </a:r>
            <a:endParaRPr lang="fr-FR" sz="3200" b="1" dirty="0">
              <a:solidFill>
                <a:srgbClr val="7030A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9" name="Picture 8" descr="calendar-cloc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2384842"/>
            <a:ext cx="4876800" cy="33301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user’s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Scheduling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processes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35</a:t>
            </a:r>
            <a:endParaRPr lang="fr-CA" dirty="0"/>
          </a:p>
        </p:txBody>
      </p:sp>
      <p:pic>
        <p:nvPicPr>
          <p:cNvPr id="34" name="Picture 33" descr="activity-cloc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596196"/>
            <a:ext cx="2171700" cy="21717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62000" y="3734261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 smtClean="0">
                <a:solidFill>
                  <a:srgbClr val="FF0000"/>
                </a:solidFill>
              </a:rPr>
              <a:t>crontab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09600" y="42672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...periodically</a:t>
            </a:r>
            <a:endParaRPr lang="en-GB" dirty="0"/>
          </a:p>
        </p:txBody>
      </p:sp>
      <p:pic>
        <p:nvPicPr>
          <p:cNvPr id="37" name="Picture 36" descr="Clock-Calendar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81421" y="3810461"/>
            <a:ext cx="3771779" cy="25141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8" name="TextBox 37"/>
          <p:cNvSpPr txBox="1"/>
          <p:nvPr/>
        </p:nvSpPr>
        <p:spPr>
          <a:xfrm>
            <a:off x="4419600" y="3277061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at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581400" y="2515061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...once at a given day and time</a:t>
            </a:r>
            <a:endParaRPr lang="en-GB" dirty="0"/>
          </a:p>
        </p:txBody>
      </p:sp>
      <p:pic>
        <p:nvPicPr>
          <p:cNvPr id="40" name="Picture 39" descr="JCPUMon1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76861"/>
            <a:ext cx="2928683" cy="18288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7315200" y="3501196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batch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400800" y="407853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...when system load is low</a:t>
            </a:r>
            <a:endParaRPr lang="en-GB" dirty="0"/>
          </a:p>
        </p:txBody>
      </p:sp>
      <p:sp>
        <p:nvSpPr>
          <p:cNvPr id="43" name="TextBox 42"/>
          <p:cNvSpPr txBox="1"/>
          <p:nvPr/>
        </p:nvSpPr>
        <p:spPr>
          <a:xfrm>
            <a:off x="0" y="9685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 smtClean="0"/>
              <a:t>You can run a process...</a:t>
            </a:r>
            <a:endParaRPr lang="en-GB" sz="4000" dirty="0"/>
          </a:p>
        </p:txBody>
      </p:sp>
      <p:sp>
        <p:nvSpPr>
          <p:cNvPr id="44" name="TextBox 43"/>
          <p:cNvSpPr txBox="1"/>
          <p:nvPr/>
        </p:nvSpPr>
        <p:spPr>
          <a:xfrm>
            <a:off x="152400" y="4867870"/>
            <a:ext cx="236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e.g. backup the system every first Monday of the month</a:t>
            </a:r>
            <a:endParaRPr lang="en-GB" dirty="0"/>
          </a:p>
        </p:txBody>
      </p:sp>
      <p:sp>
        <p:nvSpPr>
          <p:cNvPr id="45" name="TextBox 44"/>
          <p:cNvSpPr txBox="1"/>
          <p:nvPr/>
        </p:nvSpPr>
        <p:spPr>
          <a:xfrm>
            <a:off x="3124200" y="16764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e.g. save the TV show broadcasted when I sleep</a:t>
            </a:r>
            <a:endParaRPr lang="en-GB" dirty="0"/>
          </a:p>
        </p:txBody>
      </p:sp>
      <p:sp>
        <p:nvSpPr>
          <p:cNvPr id="46" name="TextBox 45"/>
          <p:cNvSpPr txBox="1"/>
          <p:nvPr/>
        </p:nvSpPr>
        <p:spPr>
          <a:xfrm>
            <a:off x="6477000" y="4724400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e.g. use spare computing power in the office to crunch data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8" grpId="0"/>
      <p:bldP spid="39" grpId="0"/>
      <p:bldP spid="41" grpId="0"/>
      <p:bldP spid="42" grpId="0"/>
      <p:bldP spid="44" grpId="0"/>
      <p:bldP spid="45" grpId="0"/>
      <p:bldP spid="4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user’s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Scheduling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processes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36</a:t>
            </a:r>
            <a:endParaRPr lang="fr-CA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1362670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dirty="0" smtClean="0"/>
              <a:t>For periodic schedule via </a:t>
            </a:r>
            <a:r>
              <a:rPr lang="en-GB" sz="3000" dirty="0" err="1" smtClean="0"/>
              <a:t>crontab</a:t>
            </a:r>
            <a:r>
              <a:rPr lang="en-GB" sz="3000" dirty="0" smtClean="0"/>
              <a:t>, there is a </a:t>
            </a:r>
            <a:r>
              <a:rPr lang="en-GB" sz="3000" i="1" dirty="0" smtClean="0">
                <a:solidFill>
                  <a:srgbClr val="FF0000"/>
                </a:solidFill>
              </a:rPr>
              <a:t>control file</a:t>
            </a:r>
            <a:r>
              <a:rPr lang="en-GB" sz="3000" dirty="0" smtClean="0"/>
              <a:t>.</a:t>
            </a:r>
            <a:endParaRPr lang="en-GB" sz="3000" dirty="0"/>
          </a:p>
        </p:txBody>
      </p:sp>
      <p:sp>
        <p:nvSpPr>
          <p:cNvPr id="11" name="TextBox 10"/>
          <p:cNvSpPr txBox="1"/>
          <p:nvPr/>
        </p:nvSpPr>
        <p:spPr>
          <a:xfrm>
            <a:off x="838200" y="2321004"/>
            <a:ext cx="716280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Minute	Hour	Day	Month	Weekday		Command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1143000" y="2690336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0-59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1981200" y="2690336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0-23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2895600" y="2690336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1-31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3886200" y="2690336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1-12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4953000" y="2690336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1-7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4419600" y="3071336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(Monday is 1)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6629400" y="2690336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Anything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3276600" y="419225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Courier New" pitchFamily="49" charset="0"/>
              </a:rPr>
              <a:t>0   8  *  *  1  echo Happy Monday Morning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3400" y="4138136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Every Monday at 8am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304800" y="4519136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Every Monday at 2:30pm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533400" y="4888468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Every Friday at 5pm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3276600" y="4583668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Courier New" pitchFamily="49" charset="0"/>
              </a:rPr>
              <a:t>30 14  *  *  1  echo Meeting coming at 3pm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276600" y="4964668"/>
            <a:ext cx="55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ourier New" pitchFamily="49" charset="0"/>
              </a:rPr>
              <a:t>0  17  *  *  5  $HOME/bin/cleanup.sh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3" grpId="0"/>
      <p:bldP spid="24" grpId="0"/>
      <p:bldP spid="25" grpId="0"/>
      <p:bldP spid="2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user’s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Scheduling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processes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37</a:t>
            </a:r>
            <a:endParaRPr lang="fr-CA" dirty="0"/>
          </a:p>
        </p:txBody>
      </p:sp>
      <p:pic>
        <p:nvPicPr>
          <p:cNvPr id="10" name="Picture 9" descr="0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0" y="1013460"/>
            <a:ext cx="6233160" cy="5234940"/>
          </a:xfrm>
          <a:prstGeom prst="rect">
            <a:avLst/>
          </a:prstGeom>
        </p:spPr>
      </p:pic>
      <p:pic>
        <p:nvPicPr>
          <p:cNvPr id="11" name="Picture 10" descr="0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840" y="1013460"/>
            <a:ext cx="6233160" cy="5234940"/>
          </a:xfrm>
          <a:prstGeom prst="rect">
            <a:avLst/>
          </a:prstGeom>
        </p:spPr>
      </p:pic>
      <p:pic>
        <p:nvPicPr>
          <p:cNvPr id="12" name="Picture 11" descr="0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0840" y="1013460"/>
            <a:ext cx="6233160" cy="5234940"/>
          </a:xfrm>
          <a:prstGeom prst="rect">
            <a:avLst/>
          </a:prstGeom>
        </p:spPr>
      </p:pic>
      <p:pic>
        <p:nvPicPr>
          <p:cNvPr id="13" name="Picture 12" descr="0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0840" y="1013460"/>
            <a:ext cx="6233160" cy="5234940"/>
          </a:xfrm>
          <a:prstGeom prst="rect">
            <a:avLst/>
          </a:prstGeom>
        </p:spPr>
      </p:pic>
      <p:pic>
        <p:nvPicPr>
          <p:cNvPr id="14" name="Picture 13" descr="05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0840" y="1013460"/>
            <a:ext cx="6233160" cy="5234940"/>
          </a:xfrm>
          <a:prstGeom prst="rect">
            <a:avLst/>
          </a:prstGeom>
        </p:spPr>
      </p:pic>
      <p:pic>
        <p:nvPicPr>
          <p:cNvPr id="15" name="Picture 14" descr="06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0840" y="1013460"/>
            <a:ext cx="6233160" cy="5234940"/>
          </a:xfrm>
          <a:prstGeom prst="rect">
            <a:avLst/>
          </a:prstGeom>
        </p:spPr>
      </p:pic>
      <p:pic>
        <p:nvPicPr>
          <p:cNvPr id="16" name="Picture 15" descr="07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0840" y="1013460"/>
            <a:ext cx="6233160" cy="5234940"/>
          </a:xfrm>
          <a:prstGeom prst="rect">
            <a:avLst/>
          </a:prstGeom>
        </p:spPr>
      </p:pic>
      <p:pic>
        <p:nvPicPr>
          <p:cNvPr id="17" name="Picture 16" descr="08.g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840" y="1013460"/>
            <a:ext cx="6233160" cy="5234940"/>
          </a:xfrm>
          <a:prstGeom prst="rect">
            <a:avLst/>
          </a:prstGeom>
        </p:spPr>
      </p:pic>
      <p:pic>
        <p:nvPicPr>
          <p:cNvPr id="18" name="Picture 17" descr="09.gi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10840" y="1013460"/>
            <a:ext cx="6233160" cy="5234940"/>
          </a:xfrm>
          <a:prstGeom prst="rect">
            <a:avLst/>
          </a:prstGeom>
        </p:spPr>
      </p:pic>
      <p:pic>
        <p:nvPicPr>
          <p:cNvPr id="19" name="Picture 18" descr="10.gif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10840" y="1013460"/>
            <a:ext cx="6233160" cy="5234940"/>
          </a:xfrm>
          <a:prstGeom prst="rect">
            <a:avLst/>
          </a:prstGeom>
        </p:spPr>
      </p:pic>
      <p:pic>
        <p:nvPicPr>
          <p:cNvPr id="20" name="Picture 19" descr="11.gif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10840" y="1013460"/>
            <a:ext cx="6233160" cy="523494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0" y="1508879"/>
            <a:ext cx="2971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To list your currently scheduled processes:</a:t>
            </a:r>
          </a:p>
          <a:p>
            <a:pPr algn="ctr"/>
            <a:r>
              <a:rPr lang="en-GB" b="1" dirty="0" err="1" smtClean="0"/>
              <a:t>crontab</a:t>
            </a:r>
            <a:r>
              <a:rPr lang="en-GB" b="1" dirty="0" smtClean="0"/>
              <a:t> –l</a:t>
            </a:r>
          </a:p>
          <a:p>
            <a:pPr algn="ctr"/>
            <a:endParaRPr lang="en-GB" dirty="0" smtClean="0"/>
          </a:p>
          <a:p>
            <a:pPr algn="ctr"/>
            <a:endParaRPr lang="en-GB" dirty="0" smtClean="0"/>
          </a:p>
          <a:p>
            <a:pPr algn="ctr"/>
            <a:r>
              <a:rPr lang="en-GB" dirty="0" smtClean="0"/>
              <a:t>If you’re admin, to list the schedule of a user:</a:t>
            </a:r>
          </a:p>
          <a:p>
            <a:pPr algn="ctr"/>
            <a:r>
              <a:rPr lang="en-GB" b="1" dirty="0" err="1" smtClean="0"/>
              <a:t>crontab</a:t>
            </a:r>
            <a:r>
              <a:rPr lang="en-GB" b="1" dirty="0" smtClean="0"/>
              <a:t> –u </a:t>
            </a:r>
            <a:r>
              <a:rPr lang="en-GB" b="1" i="1" dirty="0" smtClean="0">
                <a:solidFill>
                  <a:schemeClr val="bg1">
                    <a:lumMod val="50000"/>
                  </a:schemeClr>
                </a:solidFill>
              </a:rPr>
              <a:t>user</a:t>
            </a:r>
            <a:r>
              <a:rPr lang="en-GB" b="1" dirty="0" smtClean="0"/>
              <a:t> –l</a:t>
            </a:r>
          </a:p>
          <a:p>
            <a:pPr algn="ctr"/>
            <a:endParaRPr lang="en-GB" dirty="0" smtClean="0"/>
          </a:p>
          <a:p>
            <a:pPr algn="ctr"/>
            <a:endParaRPr lang="en-GB" dirty="0" smtClean="0"/>
          </a:p>
          <a:p>
            <a:pPr algn="ctr"/>
            <a:r>
              <a:rPr lang="en-GB" dirty="0" smtClean="0"/>
              <a:t>To edit a </a:t>
            </a:r>
            <a:r>
              <a:rPr lang="en-GB" dirty="0" err="1" smtClean="0"/>
              <a:t>crontab</a:t>
            </a:r>
            <a:r>
              <a:rPr lang="en-GB" dirty="0" smtClean="0"/>
              <a:t>: </a:t>
            </a:r>
            <a:r>
              <a:rPr lang="en-GB" b="1" dirty="0" smtClean="0"/>
              <a:t>-e</a:t>
            </a:r>
            <a:endParaRPr lang="en-GB" b="1" dirty="0"/>
          </a:p>
        </p:txBody>
      </p:sp>
      <p:pic>
        <p:nvPicPr>
          <p:cNvPr id="22" name="Picture 21" descr="users.gif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33800" y="4038600"/>
            <a:ext cx="4572000" cy="14577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user’s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Scheduling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processes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38</a:t>
            </a:r>
            <a:endParaRPr lang="fr-CA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1362670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dirty="0" smtClean="0"/>
              <a:t>To schedule something once, use </a:t>
            </a:r>
            <a:r>
              <a:rPr lang="en-GB" sz="3000" b="1" dirty="0" smtClean="0">
                <a:solidFill>
                  <a:srgbClr val="FF0000"/>
                </a:solidFill>
              </a:rPr>
              <a:t>at </a:t>
            </a:r>
            <a:r>
              <a:rPr lang="en-GB" sz="3000" b="1" i="1" dirty="0" err="1" smtClean="0">
                <a:solidFill>
                  <a:schemeClr val="bg1">
                    <a:lumMod val="50000"/>
                  </a:schemeClr>
                </a:solidFill>
              </a:rPr>
              <a:t>timeDate</a:t>
            </a:r>
            <a:r>
              <a:rPr lang="en-GB" sz="30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GB" sz="3000" b="1" i="1" dirty="0" smtClean="0">
                <a:solidFill>
                  <a:schemeClr val="bg1">
                    <a:lumMod val="50000"/>
                  </a:schemeClr>
                </a:solidFill>
              </a:rPr>
              <a:t>command</a:t>
            </a:r>
            <a:endParaRPr lang="en-GB" sz="30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33800" y="3124200"/>
            <a:ext cx="3352800" cy="31085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71463" indent="-271463">
              <a:spcAft>
                <a:spcPts val="1425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Courier New" pitchFamily="49" charset="0"/>
              </a:rPr>
              <a:t>% at 1345 Wed		</a:t>
            </a:r>
          </a:p>
          <a:p>
            <a:pPr marL="271463" indent="-271463">
              <a:spcAft>
                <a:spcPts val="1425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Courier New" pitchFamily="49" charset="0"/>
              </a:rPr>
              <a:t>% at 0145 pm Wed</a:t>
            </a:r>
          </a:p>
          <a:p>
            <a:pPr marL="271463" indent="-271463">
              <a:spcAft>
                <a:spcPts val="1425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Courier New" pitchFamily="49" charset="0"/>
              </a:rPr>
              <a:t>% at 0925 am Sep 18</a:t>
            </a:r>
          </a:p>
          <a:p>
            <a:pPr marL="271463" indent="-271463">
              <a:spcAft>
                <a:spcPts val="1425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Courier New" pitchFamily="49" charset="0"/>
              </a:rPr>
              <a:t>% at 11:00 pm tomorrow</a:t>
            </a:r>
          </a:p>
          <a:p>
            <a:pPr marL="271463" indent="-271463">
              <a:spcAft>
                <a:spcPts val="1425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Courier New" pitchFamily="49" charset="0"/>
              </a:rPr>
              <a:t>% at 0930 pm today</a:t>
            </a:r>
          </a:p>
          <a:p>
            <a:pPr marL="271463" indent="-271463">
              <a:spcAft>
                <a:spcPts val="1425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Courier New" pitchFamily="49" charset="0"/>
              </a:rPr>
              <a:t>% at teatime </a:t>
            </a:r>
          </a:p>
          <a:p>
            <a:pPr marL="271463" indent="-271463">
              <a:spcAft>
                <a:spcPts val="1425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Courier New" pitchFamily="49" charset="0"/>
              </a:rPr>
              <a:t>% at now + 5 minutes</a:t>
            </a:r>
          </a:p>
        </p:txBody>
      </p:sp>
      <p:cxnSp>
        <p:nvCxnSpPr>
          <p:cNvPr id="29" name="Straight Connector 28"/>
          <p:cNvCxnSpPr/>
          <p:nvPr/>
        </p:nvCxnSpPr>
        <p:spPr>
          <a:xfrm rot="10800000" flipV="1">
            <a:off x="3733800" y="1752600"/>
            <a:ext cx="1600200" cy="1371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>
            <a:off x="6515100" y="2400300"/>
            <a:ext cx="1295400" cy="1524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6200" y="3191470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You don’t need to be logged in for the command to run! And it can email you results too.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user’s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Scheduling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processes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39</a:t>
            </a:r>
            <a:endParaRPr lang="fr-CA" dirty="0"/>
          </a:p>
        </p:txBody>
      </p:sp>
      <p:sp>
        <p:nvSpPr>
          <p:cNvPr id="22" name="TextBox 21"/>
          <p:cNvSpPr txBox="1"/>
          <p:nvPr/>
        </p:nvSpPr>
        <p:spPr>
          <a:xfrm>
            <a:off x="0" y="2895600"/>
            <a:ext cx="289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To work, the at command needs the at service. If it’s not on, you can start it via</a:t>
            </a:r>
          </a:p>
          <a:p>
            <a:pPr algn="ctr"/>
            <a:r>
              <a:rPr lang="en-GB" b="1" dirty="0" smtClean="0">
                <a:solidFill>
                  <a:srgbClr val="FF0000"/>
                </a:solidFill>
              </a:rPr>
              <a:t>/etc/</a:t>
            </a:r>
            <a:r>
              <a:rPr lang="en-GB" b="1" dirty="0" err="1" smtClean="0">
                <a:solidFill>
                  <a:srgbClr val="FF0000"/>
                </a:solidFill>
              </a:rPr>
              <a:t>init.d</a:t>
            </a:r>
            <a:r>
              <a:rPr lang="en-GB" b="1" dirty="0" smtClean="0">
                <a:solidFill>
                  <a:srgbClr val="FF0000"/>
                </a:solidFill>
              </a:rPr>
              <a:t>/</a:t>
            </a:r>
            <a:r>
              <a:rPr lang="en-GB" b="1" dirty="0" err="1" smtClean="0">
                <a:solidFill>
                  <a:srgbClr val="FF0000"/>
                </a:solidFill>
              </a:rPr>
              <a:t>atd</a:t>
            </a:r>
            <a:r>
              <a:rPr lang="en-GB" b="1" dirty="0" smtClean="0">
                <a:solidFill>
                  <a:srgbClr val="FF0000"/>
                </a:solidFill>
              </a:rPr>
              <a:t> start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4857929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If you need to computer to start at a specific time, then use </a:t>
            </a:r>
            <a:r>
              <a:rPr lang="en-GB" b="1" dirty="0" err="1" smtClean="0">
                <a:solidFill>
                  <a:srgbClr val="FF0000"/>
                </a:solidFill>
              </a:rPr>
              <a:t>rtcwake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25" name="Picture 24" descr="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460" y="994410"/>
            <a:ext cx="6225540" cy="5227320"/>
          </a:xfrm>
          <a:prstGeom prst="rect">
            <a:avLst/>
          </a:prstGeom>
        </p:spPr>
      </p:pic>
      <p:pic>
        <p:nvPicPr>
          <p:cNvPr id="26" name="Picture 25" descr="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460" y="994410"/>
            <a:ext cx="6225540" cy="5227320"/>
          </a:xfrm>
          <a:prstGeom prst="rect">
            <a:avLst/>
          </a:prstGeom>
        </p:spPr>
      </p:pic>
      <p:pic>
        <p:nvPicPr>
          <p:cNvPr id="28" name="Picture 27" descr="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460" y="994410"/>
            <a:ext cx="6225540" cy="5227320"/>
          </a:xfrm>
          <a:prstGeom prst="rect">
            <a:avLst/>
          </a:prstGeom>
        </p:spPr>
      </p:pic>
      <p:pic>
        <p:nvPicPr>
          <p:cNvPr id="30" name="Picture 29" descr="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8460" y="990600"/>
            <a:ext cx="6225540" cy="5234940"/>
          </a:xfrm>
          <a:prstGeom prst="rect">
            <a:avLst/>
          </a:prstGeom>
        </p:spPr>
      </p:pic>
      <p:pic>
        <p:nvPicPr>
          <p:cNvPr id="33" name="Picture 32" descr="5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8460" y="990600"/>
            <a:ext cx="6225540" cy="523494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0" y="1487269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 smtClean="0"/>
              <a:t>Ctrl+D</a:t>
            </a:r>
            <a:r>
              <a:rPr lang="en-GB" dirty="0" smtClean="0"/>
              <a:t> is how you stop entering the commands</a:t>
            </a:r>
            <a:endParaRPr lang="en-GB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 rot="5400000">
            <a:off x="5497830" y="4865370"/>
            <a:ext cx="1676400" cy="228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324600" y="4419600"/>
            <a:ext cx="6858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324600" y="5715000"/>
            <a:ext cx="10668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5400000">
            <a:off x="7086600" y="4724400"/>
            <a:ext cx="7620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467600" y="4800600"/>
            <a:ext cx="12192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467600" y="5103812"/>
            <a:ext cx="12192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 smtClean="0"/>
              <a:t>Functions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4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What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a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process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?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0" y="1053405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A process </a:t>
            </a:r>
            <a:r>
              <a:rPr lang="en-GB" sz="2800" dirty="0" smtClean="0">
                <a:solidFill>
                  <a:srgbClr val="FF0000"/>
                </a:solidFill>
              </a:rPr>
              <a:t>can start another process</a:t>
            </a:r>
            <a:r>
              <a:rPr lang="en-GB" sz="2800" dirty="0" smtClean="0"/>
              <a:t>. For example, starting the system may start the graphical environment, which starts the desktop, etc.</a:t>
            </a:r>
            <a:endParaRPr lang="en-GB" sz="2800" dirty="0"/>
          </a:p>
        </p:txBody>
      </p:sp>
      <p:pic>
        <p:nvPicPr>
          <p:cNvPr id="27" name="Picture 26" descr="computer-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2773680"/>
            <a:ext cx="1264920" cy="1264920"/>
          </a:xfrm>
          <a:prstGeom prst="rect">
            <a:avLst/>
          </a:prstGeom>
        </p:spPr>
      </p:pic>
      <p:pic>
        <p:nvPicPr>
          <p:cNvPr id="28" name="Picture 27" descr="Windows-Desktop-ic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3657600"/>
            <a:ext cx="1127760" cy="1127760"/>
          </a:xfrm>
          <a:prstGeom prst="rect">
            <a:avLst/>
          </a:prstGeom>
        </p:spPr>
      </p:pic>
      <p:pic>
        <p:nvPicPr>
          <p:cNvPr id="29" name="Picture 28" descr="Music_Book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10400" y="5181600"/>
            <a:ext cx="1016083" cy="1016083"/>
          </a:xfrm>
          <a:prstGeom prst="rect">
            <a:avLst/>
          </a:prstGeom>
        </p:spPr>
      </p:pic>
      <p:pic>
        <p:nvPicPr>
          <p:cNvPr id="30" name="Picture 29" descr="widget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8200" y="4389120"/>
            <a:ext cx="563880" cy="563880"/>
          </a:xfrm>
          <a:prstGeom prst="rect">
            <a:avLst/>
          </a:prstGeom>
        </p:spPr>
      </p:pic>
      <p:pic>
        <p:nvPicPr>
          <p:cNvPr id="31" name="Picture 30" descr="widget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8200" y="4998720"/>
            <a:ext cx="563880" cy="56388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3200400" y="4191000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solidFill>
                  <a:srgbClr val="FF0000"/>
                </a:solidFill>
              </a:rPr>
              <a:t>Process tree</a:t>
            </a:r>
            <a:endParaRPr lang="en-GB" sz="2800" b="1" dirty="0">
              <a:solidFill>
                <a:srgbClr val="FF0000"/>
              </a:solidFill>
            </a:endParaRPr>
          </a:p>
        </p:txBody>
      </p:sp>
      <p:sp>
        <p:nvSpPr>
          <p:cNvPr id="45" name="Left Brace 44"/>
          <p:cNvSpPr/>
          <p:nvPr/>
        </p:nvSpPr>
        <p:spPr>
          <a:xfrm>
            <a:off x="5257800" y="2819400"/>
            <a:ext cx="609600" cy="3276600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/>
          <p:cNvSpPr txBox="1"/>
          <p:nvPr/>
        </p:nvSpPr>
        <p:spPr>
          <a:xfrm>
            <a:off x="609600" y="2779693"/>
            <a:ext cx="3733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Each process has a unique ID named </a:t>
            </a:r>
            <a:r>
              <a:rPr lang="en-GB" sz="2800" b="1" dirty="0" smtClean="0">
                <a:solidFill>
                  <a:srgbClr val="FF0000"/>
                </a:solidFill>
              </a:rPr>
              <a:t>PID</a:t>
            </a:r>
            <a:r>
              <a:rPr lang="en-GB" sz="2800" dirty="0" smtClean="0"/>
              <a:t>.</a:t>
            </a:r>
            <a:endParaRPr lang="en-GB" sz="2800" dirty="0"/>
          </a:p>
        </p:txBody>
      </p:sp>
      <p:sp>
        <p:nvSpPr>
          <p:cNvPr id="32" name="TextBox 31"/>
          <p:cNvSpPr txBox="1"/>
          <p:nvPr/>
        </p:nvSpPr>
        <p:spPr>
          <a:xfrm>
            <a:off x="6934200" y="26670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1251</a:t>
            </a: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7239000" y="33644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3467</a:t>
            </a:r>
            <a:endParaRPr lang="en-GB" dirty="0"/>
          </a:p>
        </p:txBody>
      </p:sp>
      <p:sp>
        <p:nvSpPr>
          <p:cNvPr id="36" name="TextBox 35"/>
          <p:cNvSpPr txBox="1"/>
          <p:nvPr/>
        </p:nvSpPr>
        <p:spPr>
          <a:xfrm>
            <a:off x="7772400" y="59552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2368</a:t>
            </a:r>
            <a:endParaRPr lang="en-GB" dirty="0"/>
          </a:p>
        </p:txBody>
      </p:sp>
      <p:sp>
        <p:nvSpPr>
          <p:cNvPr id="38" name="TextBox 37"/>
          <p:cNvSpPr txBox="1"/>
          <p:nvPr/>
        </p:nvSpPr>
        <p:spPr>
          <a:xfrm>
            <a:off x="8382000" y="40502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1196</a:t>
            </a:r>
            <a:endParaRPr lang="en-GB" dirty="0"/>
          </a:p>
        </p:txBody>
      </p:sp>
      <p:sp>
        <p:nvSpPr>
          <p:cNvPr id="40" name="TextBox 39"/>
          <p:cNvSpPr txBox="1"/>
          <p:nvPr/>
        </p:nvSpPr>
        <p:spPr>
          <a:xfrm>
            <a:off x="8382000" y="54980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3245</a:t>
            </a:r>
            <a:endParaRPr lang="en-GB" dirty="0"/>
          </a:p>
        </p:txBody>
      </p:sp>
      <p:sp>
        <p:nvSpPr>
          <p:cNvPr id="43" name="TextBox 42"/>
          <p:cNvSpPr txBox="1"/>
          <p:nvPr/>
        </p:nvSpPr>
        <p:spPr>
          <a:xfrm>
            <a:off x="0" y="4989493"/>
            <a:ext cx="548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When processes die, their PID </a:t>
            </a:r>
            <a:r>
              <a:rPr lang="en-GB" sz="2800" i="1" dirty="0" smtClean="0"/>
              <a:t>can</a:t>
            </a:r>
            <a:r>
              <a:rPr lang="en-GB" sz="2800" dirty="0" smtClean="0"/>
              <a:t> be reassigned; it’s usually delayed.</a:t>
            </a:r>
            <a:endParaRPr lang="en-GB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 animBg="1"/>
      <p:bldP spid="26" grpId="0"/>
      <p:bldP spid="32" grpId="0"/>
      <p:bldP spid="34" grpId="0"/>
      <p:bldP spid="36" grpId="0"/>
      <p:bldP spid="38" grpId="0"/>
      <p:bldP spid="40" grpId="0"/>
      <p:bldP spid="4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user’s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Scheduling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processes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40</a:t>
            </a:r>
            <a:endParaRPr lang="fr-CA" dirty="0"/>
          </a:p>
        </p:txBody>
      </p:sp>
      <p:sp>
        <p:nvSpPr>
          <p:cNvPr id="35" name="TextBox 34"/>
          <p:cNvSpPr txBox="1"/>
          <p:nvPr/>
        </p:nvSpPr>
        <p:spPr>
          <a:xfrm>
            <a:off x="76200" y="2362200"/>
            <a:ext cx="3429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You can use </a:t>
            </a:r>
            <a:r>
              <a:rPr lang="en-GB" b="1" dirty="0" smtClean="0">
                <a:solidFill>
                  <a:srgbClr val="FF0000"/>
                </a:solidFill>
              </a:rPr>
              <a:t>at</a:t>
            </a:r>
            <a:r>
              <a:rPr lang="en-GB" dirty="0" smtClean="0"/>
              <a:t> in a script by putting several lines of commands to run within</a:t>
            </a:r>
          </a:p>
          <a:p>
            <a:pPr algn="ctr"/>
            <a:endParaRPr lang="en-GB" dirty="0" smtClean="0"/>
          </a:p>
          <a:p>
            <a:pPr algn="ctr"/>
            <a:r>
              <a:rPr lang="en-GB" b="1" dirty="0" smtClean="0">
                <a:solidFill>
                  <a:srgbClr val="FF0000"/>
                </a:solidFill>
              </a:rPr>
              <a:t>&lt;&lt;ENDMARKER</a:t>
            </a:r>
          </a:p>
          <a:p>
            <a:pPr algn="ctr"/>
            <a:r>
              <a:rPr lang="en-GB" b="1" dirty="0" smtClean="0">
                <a:solidFill>
                  <a:schemeClr val="bg1">
                    <a:lumMod val="50000"/>
                  </a:schemeClr>
                </a:solidFill>
              </a:rPr>
              <a:t>...lines of commands...</a:t>
            </a:r>
          </a:p>
          <a:p>
            <a:pPr algn="ctr"/>
            <a:r>
              <a:rPr lang="en-GB" b="1" dirty="0" smtClean="0">
                <a:solidFill>
                  <a:schemeClr val="bg1">
                    <a:lumMod val="50000"/>
                  </a:schemeClr>
                </a:solidFill>
              </a:rPr>
              <a:t>...lines of commands...</a:t>
            </a:r>
          </a:p>
          <a:p>
            <a:pPr algn="ctr"/>
            <a:r>
              <a:rPr lang="en-GB" b="1" dirty="0" smtClean="0">
                <a:solidFill>
                  <a:srgbClr val="FF0000"/>
                </a:solidFill>
              </a:rPr>
              <a:t>ENDMARKER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6" name="Picture 15" descr="A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371600"/>
            <a:ext cx="5170170" cy="44222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 descr="B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371600"/>
            <a:ext cx="5170170" cy="44222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41</a:t>
            </a:r>
            <a:endParaRPr lang="fr-CA" dirty="0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user’s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828800" y="25146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743200" y="37338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2362200" y="2768025"/>
            <a:ext cx="4419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Practice questions</a:t>
            </a:r>
            <a:endParaRPr lang="fr-FR" sz="3200" b="1" dirty="0">
              <a:solidFill>
                <a:srgbClr val="7030A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user’s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42</a:t>
            </a:r>
            <a:endParaRPr lang="fr-CA" dirty="0"/>
          </a:p>
        </p:txBody>
      </p:sp>
      <p:sp>
        <p:nvSpPr>
          <p:cNvPr id="16" name="TextBox 15"/>
          <p:cNvSpPr txBox="1"/>
          <p:nvPr/>
        </p:nvSpPr>
        <p:spPr>
          <a:xfrm>
            <a:off x="152400" y="381000"/>
            <a:ext cx="8686800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What command do I use in a script to catch a signal?</a:t>
            </a:r>
            <a:endParaRPr lang="en-GB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152400" y="1676400"/>
            <a:ext cx="8686800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Using trap, I can catch any signal and avoid having the program closed because of it. </a:t>
            </a:r>
            <a:r>
              <a:rPr lang="en-GB" sz="2400" i="1" dirty="0" smtClean="0"/>
              <a:t>True or False?</a:t>
            </a:r>
            <a:endParaRPr lang="en-GB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4191000" y="90993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trap</a:t>
            </a:r>
            <a:endParaRPr lang="en-GB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114800" y="266253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False</a:t>
            </a:r>
            <a:endParaRPr lang="en-GB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52400" y="3348335"/>
            <a:ext cx="8686800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What can’t be trapped?</a:t>
            </a:r>
            <a:endParaRPr lang="en-GB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3352800" y="3957935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SIGKILL and SIGSTP</a:t>
            </a:r>
            <a:endParaRPr lang="en-GB" sz="2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52400" y="4643735"/>
            <a:ext cx="8686800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Using the command kill serves to kill any program.</a:t>
            </a:r>
            <a:endParaRPr lang="en-GB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2133600" y="5265003"/>
            <a:ext cx="495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False – it’s to send a signal. Some can be ‘deadly’ but they don’t have to.</a:t>
            </a:r>
            <a:endParaRPr lang="en-GB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20" grpId="0"/>
      <p:bldP spid="21" grpId="0" animBg="1"/>
      <p:bldP spid="22" grpId="0"/>
      <p:bldP spid="23" grpId="0" animBg="1"/>
      <p:bldP spid="2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user’s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43</a:t>
            </a:r>
            <a:endParaRPr lang="fr-CA" dirty="0"/>
          </a:p>
        </p:txBody>
      </p:sp>
      <p:sp>
        <p:nvSpPr>
          <p:cNvPr id="16" name="TextBox 15"/>
          <p:cNvSpPr txBox="1"/>
          <p:nvPr/>
        </p:nvSpPr>
        <p:spPr>
          <a:xfrm>
            <a:off x="152400" y="381000"/>
            <a:ext cx="8686800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How can I detach a process so it doesn’t read the shell input?</a:t>
            </a:r>
            <a:endParaRPr lang="en-GB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152400" y="1676400"/>
            <a:ext cx="8686800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How can I detach a process so it doesn’t read input or doesn’t display output?</a:t>
            </a:r>
            <a:endParaRPr lang="en-GB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4191000" y="90993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&amp;</a:t>
            </a:r>
            <a:endParaRPr lang="en-GB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114800" y="2662535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 smtClean="0"/>
              <a:t>nohup</a:t>
            </a:r>
            <a:endParaRPr lang="en-GB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52400" y="3348335"/>
            <a:ext cx="8686800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How do you use </a:t>
            </a:r>
            <a:r>
              <a:rPr lang="en-GB" sz="2400" dirty="0" err="1" smtClean="0"/>
              <a:t>crontab</a:t>
            </a:r>
            <a:r>
              <a:rPr lang="en-GB" sz="2400" dirty="0" smtClean="0"/>
              <a:t>?</a:t>
            </a:r>
            <a:endParaRPr lang="en-GB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0" y="3957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Use </a:t>
            </a:r>
            <a:r>
              <a:rPr lang="en-GB" sz="2400" b="1" dirty="0" err="1" smtClean="0"/>
              <a:t>crontab</a:t>
            </a:r>
            <a:r>
              <a:rPr lang="en-GB" sz="2400" b="1" dirty="0" smtClean="0"/>
              <a:t> –e to edit the control file, where each line goes as:</a:t>
            </a:r>
            <a:endParaRPr lang="en-GB" sz="2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52400" y="5105400"/>
            <a:ext cx="8686800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What’s </a:t>
            </a:r>
            <a:r>
              <a:rPr lang="en-GB" sz="2400" i="1" dirty="0" smtClean="0"/>
              <a:t>batch</a:t>
            </a:r>
            <a:r>
              <a:rPr lang="en-GB" sz="2400" dirty="0" smtClean="0"/>
              <a:t> for?</a:t>
            </a:r>
            <a:endParaRPr lang="en-GB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2133600" y="5710535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Run a process when the load is low.</a:t>
            </a:r>
            <a:endParaRPr lang="en-GB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38200" y="4495800"/>
            <a:ext cx="716280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Minute	Hour	Day	Month	Weekday		Command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20" grpId="0"/>
      <p:bldP spid="21" grpId="0" animBg="1"/>
      <p:bldP spid="22" grpId="0"/>
      <p:bldP spid="23" grpId="0" animBg="1"/>
      <p:bldP spid="24" grpId="0"/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user’s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44</a:t>
            </a:r>
            <a:endParaRPr lang="fr-CA" dirty="0"/>
          </a:p>
        </p:txBody>
      </p:sp>
      <p:sp>
        <p:nvSpPr>
          <p:cNvPr id="6" name="TextBox 5"/>
          <p:cNvSpPr txBox="1"/>
          <p:nvPr/>
        </p:nvSpPr>
        <p:spPr>
          <a:xfrm>
            <a:off x="0" y="217944"/>
            <a:ext cx="9144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 smtClean="0"/>
              <a:t>John is trying to cut on his British diet for the week. On Monday, at tea time, the computer should show tell him "you're allowed 5 cups of tea". The next day, same time, he would be allowed 4 cups; then 3 cups the next day, etc. When he can't drink tea, the computer shows the message "No tea today". Write a script diet.sh that schedules all these messages to be displayed.</a:t>
            </a:r>
          </a:p>
          <a:p>
            <a:pPr algn="just"/>
            <a:endParaRPr lang="en-GB" sz="2400" dirty="0"/>
          </a:p>
        </p:txBody>
      </p:sp>
      <p:pic>
        <p:nvPicPr>
          <p:cNvPr id="8" name="Picture 7" descr="scone-afternoon-tea-break-20101366.jpg"/>
          <p:cNvPicPr>
            <a:picLocks noChangeAspect="1"/>
          </p:cNvPicPr>
          <p:nvPr/>
        </p:nvPicPr>
        <p:blipFill>
          <a:blip r:embed="rId3"/>
          <a:srcRect b="10112"/>
          <a:stretch>
            <a:fillRect/>
          </a:stretch>
        </p:blipFill>
        <p:spPr>
          <a:xfrm>
            <a:off x="3886200" y="2209800"/>
            <a:ext cx="5080000" cy="304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5.gif"/>
          <p:cNvPicPr>
            <a:picLocks noChangeAspect="1"/>
          </p:cNvPicPr>
          <p:nvPr/>
        </p:nvPicPr>
        <p:blipFill>
          <a:blip r:embed="rId4"/>
          <a:srcRect t="21834" r="35496" b="44687"/>
          <a:stretch>
            <a:fillRect/>
          </a:stretch>
        </p:blipFill>
        <p:spPr>
          <a:xfrm>
            <a:off x="76200" y="4114800"/>
            <a:ext cx="4724400" cy="206188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4800" y="35052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ourier New" pitchFamily="49" charset="0"/>
              </a:rPr>
              <a:t>now + 5 minutes</a:t>
            </a:r>
            <a:endParaRPr lang="en-GB" dirty="0"/>
          </a:p>
        </p:txBody>
      </p:sp>
      <p:cxnSp>
        <p:nvCxnSpPr>
          <p:cNvPr id="15" name="Straight Arrow Connector 14"/>
          <p:cNvCxnSpPr/>
          <p:nvPr/>
        </p:nvCxnSpPr>
        <p:spPr>
          <a:xfrm rot="16200000" flipH="1">
            <a:off x="2247900" y="3848100"/>
            <a:ext cx="381000" cy="3048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IT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16278" cy="6324600"/>
          </a:xfrm>
          <a:prstGeom prst="rect">
            <a:avLst/>
          </a:prstGeom>
        </p:spPr>
      </p:pic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user’s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45</a:t>
            </a:r>
            <a:endParaRPr lang="fr-CA" dirty="0"/>
          </a:p>
        </p:txBody>
      </p:sp>
      <p:sp>
        <p:nvSpPr>
          <p:cNvPr id="8" name="TextBox 7"/>
          <p:cNvSpPr txBox="1"/>
          <p:nvPr/>
        </p:nvSpPr>
        <p:spPr>
          <a:xfrm>
            <a:off x="0" y="3581400"/>
            <a:ext cx="914400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CA" sz="2400" dirty="0" smtClean="0"/>
              <a:t>Write a script ghost.sh. When the user closes the script (using </a:t>
            </a:r>
            <a:r>
              <a:rPr lang="en-CA" sz="2400" dirty="0" err="1" smtClean="0"/>
              <a:t>Ctrl+C</a:t>
            </a:r>
            <a:r>
              <a:rPr lang="en-CA" sz="2400" dirty="0" smtClean="0"/>
              <a:t>), the script closes but the user will see the message "I am still in your Shell" in the shell 5, 10, and 15 minutes later. </a:t>
            </a:r>
            <a:endParaRPr lang="en-GB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5715000"/>
            <a:ext cx="9144000" cy="3847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900" dirty="0" smtClean="0"/>
              <a:t>In words (don't write a script!), clearly explain how to get rid of such a "ghost in the shell".</a:t>
            </a:r>
            <a:endParaRPr lang="en-GB" sz="1900" dirty="0"/>
          </a:p>
        </p:txBody>
      </p:sp>
      <p:sp>
        <p:nvSpPr>
          <p:cNvPr id="13" name="TextBox 12"/>
          <p:cNvSpPr txBox="1"/>
          <p:nvPr/>
        </p:nvSpPr>
        <p:spPr>
          <a:xfrm>
            <a:off x="4724400" y="2438400"/>
            <a:ext cx="2133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Ctrl+C</a:t>
            </a:r>
            <a:r>
              <a:rPr lang="en-GB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a SIGINT, 2</a:t>
            </a:r>
            <a:endParaRPr lang="en-GB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user’s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46</a:t>
            </a:r>
            <a:endParaRPr lang="fr-CA" dirty="0"/>
          </a:p>
        </p:txBody>
      </p:sp>
      <p:sp>
        <p:nvSpPr>
          <p:cNvPr id="14" name="TextBox 13"/>
          <p:cNvSpPr txBox="1"/>
          <p:nvPr/>
        </p:nvSpPr>
        <p:spPr>
          <a:xfrm>
            <a:off x="228600" y="609600"/>
            <a:ext cx="8610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 smtClean="0"/>
              <a:t>John is a system administrator. He works remotely and charges by the hour. The customer doesn't understand John's job. So John takes a few minutes to write a file named </a:t>
            </a:r>
            <a:r>
              <a:rPr lang="en-GB" sz="2400" i="1" dirty="0" err="1" smtClean="0"/>
              <a:t>jobToDo</a:t>
            </a:r>
            <a:r>
              <a:rPr lang="en-GB" sz="2400" dirty="0" smtClean="0"/>
              <a:t>, containing all the lines that he'd normally have to enter in the Shell for his job. Then, he writes a script </a:t>
            </a:r>
            <a:r>
              <a:rPr lang="en-GB" sz="2400" i="1" dirty="0" smtClean="0"/>
              <a:t>doMyJob.sh </a:t>
            </a:r>
            <a:r>
              <a:rPr lang="en-GB" sz="2400" dirty="0" smtClean="0"/>
              <a:t>that schedules all the lines to be run, waiting for 5 minutes between each line. So for example, the first line runs now, 5 </a:t>
            </a:r>
            <a:r>
              <a:rPr lang="en-GB" sz="2400" dirty="0" err="1" smtClean="0"/>
              <a:t>mins</a:t>
            </a:r>
            <a:r>
              <a:rPr lang="en-GB" sz="2400" dirty="0" smtClean="0"/>
              <a:t> later the next line will run, etc. John wants to start the script and go play at the Casino while charging the customer for 5 hours worth of work.</a:t>
            </a:r>
          </a:p>
          <a:p>
            <a:pPr algn="just"/>
            <a:endParaRPr lang="en-GB" sz="2400" dirty="0" smtClean="0"/>
          </a:p>
          <a:p>
            <a:pPr algn="just"/>
            <a:r>
              <a:rPr lang="en-GB" sz="2400" dirty="0" smtClean="0"/>
              <a:t>Write the script </a:t>
            </a:r>
            <a:r>
              <a:rPr lang="en-GB" sz="2400" i="1" dirty="0" smtClean="0"/>
              <a:t>doMyJob.sh</a:t>
            </a:r>
            <a:r>
              <a:rPr lang="en-GB" sz="2400" dirty="0" smtClean="0"/>
              <a:t> to help John enjoy life. To run a line, give it as argument to </a:t>
            </a:r>
            <a:r>
              <a:rPr lang="en-GB" sz="2400" i="1" dirty="0" smtClean="0"/>
              <a:t>exec</a:t>
            </a:r>
            <a:r>
              <a:rPr lang="en-GB" sz="2400" dirty="0" smtClean="0"/>
              <a:t>.</a:t>
            </a:r>
            <a:endParaRPr lang="en-GB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n_question_mark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71800" y="838200"/>
            <a:ext cx="3632200" cy="4559300"/>
          </a:xfrm>
          <a:prstGeom prst="rect">
            <a:avLst/>
          </a:prstGeom>
        </p:spPr>
      </p:pic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user’s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47</a:t>
            </a:r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user’s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48</a:t>
            </a:r>
            <a:endParaRPr lang="fr-CA" dirty="0"/>
          </a:p>
        </p:txBody>
      </p:sp>
      <p:pic>
        <p:nvPicPr>
          <p:cNvPr id="8" name="Picture 7" descr="education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692" y="76200"/>
            <a:ext cx="1477108" cy="1280160"/>
          </a:xfrm>
          <a:prstGeom prst="rect">
            <a:avLst/>
          </a:prstGeom>
        </p:spPr>
      </p:pic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0" y="3048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Short practice questions &amp;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activities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1078468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We recommend that you do these, but that’s for your own good, not graded.</a:t>
            </a:r>
            <a:endParaRPr lang="en-GB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685800" y="1938278"/>
            <a:ext cx="7772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GB" dirty="0" smtClean="0"/>
              <a:t>Write a script to know how many processes run a given command.</a:t>
            </a:r>
          </a:p>
          <a:p>
            <a:pPr marL="342900" indent="-342900">
              <a:buAutoNum type="arabicParenR"/>
            </a:pPr>
            <a:endParaRPr lang="en-GB" dirty="0" smtClean="0"/>
          </a:p>
          <a:p>
            <a:pPr marL="342900" indent="-342900">
              <a:buFont typeface="+mj-lt"/>
              <a:buAutoNum type="arabicParenR" startAt="2"/>
            </a:pPr>
            <a:r>
              <a:rPr lang="en-GB" dirty="0" smtClean="0"/>
              <a:t>Write a script </a:t>
            </a:r>
            <a:r>
              <a:rPr lang="en-GB" dirty="0" err="1" smtClean="0"/>
              <a:t>massMurder</a:t>
            </a:r>
            <a:r>
              <a:rPr lang="en-GB" dirty="0" smtClean="0"/>
              <a:t> that implements the </a:t>
            </a:r>
            <a:r>
              <a:rPr lang="en-GB" dirty="0" err="1" smtClean="0"/>
              <a:t>killall</a:t>
            </a:r>
            <a:r>
              <a:rPr lang="en-GB" dirty="0" smtClean="0"/>
              <a:t> command. It takes as argument the signal as number, followed by the command.</a:t>
            </a:r>
          </a:p>
          <a:p>
            <a:pPr marL="342900" indent="-342900">
              <a:buFont typeface="+mj-lt"/>
              <a:buAutoNum type="arabicParenR" startAt="2"/>
            </a:pPr>
            <a:endParaRPr lang="en-GB" dirty="0" smtClean="0"/>
          </a:p>
          <a:p>
            <a:pPr marL="342900" indent="-342900">
              <a:buFont typeface="+mj-lt"/>
              <a:buAutoNum type="arabicParenR" startAt="2"/>
            </a:pPr>
            <a:r>
              <a:rPr lang="en-GB" dirty="0" smtClean="0"/>
              <a:t>Imagine that someone wrote a malicious program on your computer which records everything you type, such that it can later search for credit cards numbers of passwords. How would you find whether such a program is running?</a:t>
            </a:r>
          </a:p>
          <a:p>
            <a:pPr marL="342900" indent="-342900">
              <a:buFont typeface="+mj-lt"/>
              <a:buAutoNum type="arabicParenR" startAt="2"/>
            </a:pPr>
            <a:endParaRPr lang="en-GB" dirty="0" smtClean="0"/>
          </a:p>
          <a:p>
            <a:pPr marL="342900" indent="-342900">
              <a:buFont typeface="+mj-lt"/>
              <a:buAutoNum type="arabicParenR" startAt="2"/>
            </a:pPr>
            <a:r>
              <a:rPr lang="en-GB" dirty="0" smtClean="0"/>
              <a:t>Schedule a few tasks using at, look at them and remove them.</a:t>
            </a:r>
          </a:p>
          <a:p>
            <a:pPr marL="342900" indent="-342900">
              <a:buFont typeface="+mj-lt"/>
              <a:buAutoNum type="arabicParenR" startAt="2"/>
            </a:pPr>
            <a:endParaRPr lang="en-GB" dirty="0" smtClean="0"/>
          </a:p>
          <a:p>
            <a:pPr marL="342900" indent="-342900">
              <a:buFont typeface="+mj-lt"/>
              <a:buAutoNum type="arabicParenR" startAt="2"/>
            </a:pPr>
            <a:r>
              <a:rPr lang="en-GB" dirty="0" smtClean="0"/>
              <a:t>Schedule a few birthdays using </a:t>
            </a:r>
            <a:r>
              <a:rPr lang="en-GB" dirty="0" err="1" smtClean="0"/>
              <a:t>crontab</a:t>
            </a:r>
            <a:r>
              <a:rPr lang="en-GB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 descr="11955771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838200" y="2362200"/>
            <a:ext cx="5562600" cy="4171950"/>
          </a:xfrm>
          <a:prstGeom prst="rect">
            <a:avLst/>
          </a:prstGeom>
        </p:spPr>
      </p:pic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 smtClean="0"/>
              <a:t>Functions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5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What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a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process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?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6" name="Picture 45" descr="48.jpg"/>
          <p:cNvPicPr>
            <a:picLocks noChangeAspect="1"/>
          </p:cNvPicPr>
          <p:nvPr/>
        </p:nvPicPr>
        <p:blipFill>
          <a:blip r:embed="rId4">
            <a:lum contrast="20000"/>
          </a:blip>
          <a:stretch>
            <a:fillRect/>
          </a:stretch>
        </p:blipFill>
        <p:spPr>
          <a:xfrm>
            <a:off x="5703849" y="1371600"/>
            <a:ext cx="3440151" cy="2708954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676400" y="1066800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Processes also belong to a </a:t>
            </a:r>
            <a:r>
              <a:rPr lang="en-GB" sz="2800" dirty="0" smtClean="0">
                <a:solidFill>
                  <a:srgbClr val="FF0000"/>
                </a:solidFill>
              </a:rPr>
              <a:t>process group (PGID)</a:t>
            </a:r>
            <a:endParaRPr lang="en-GB" sz="2800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962400" y="4227493"/>
            <a:ext cx="4876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Each group </a:t>
            </a:r>
            <a:r>
              <a:rPr lang="en-GB" sz="2800" i="1" dirty="0" smtClean="0"/>
              <a:t>can</a:t>
            </a:r>
            <a:r>
              <a:rPr lang="en-GB" sz="2800" dirty="0" smtClean="0"/>
              <a:t> have a leader, identified by </a:t>
            </a:r>
            <a:r>
              <a:rPr lang="en-GB" sz="2800" dirty="0" smtClean="0">
                <a:solidFill>
                  <a:srgbClr val="FF0000"/>
                </a:solidFill>
              </a:rPr>
              <a:t>PID = PGID</a:t>
            </a:r>
            <a:endParaRPr lang="en-GB" sz="2800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0" y="1695271"/>
            <a:ext cx="601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Process groups allow the system to keep track of which processes are working together and hence should be </a:t>
            </a:r>
            <a:r>
              <a:rPr lang="en-GB" sz="2400" dirty="0" smtClean="0">
                <a:solidFill>
                  <a:srgbClr val="FF0000"/>
                </a:solidFill>
              </a:rPr>
              <a:t>managed together</a:t>
            </a:r>
            <a:endParaRPr lang="en-GB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Idea-Bul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038600"/>
            <a:ext cx="2286000" cy="2286000"/>
          </a:xfrm>
          <a:prstGeom prst="rect">
            <a:avLst/>
          </a:prstGeom>
        </p:spPr>
      </p:pic>
      <p:pic>
        <p:nvPicPr>
          <p:cNvPr id="10" name="Picture 9" descr="bann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6</a:t>
            </a:r>
            <a:endParaRPr lang="fr-CA" dirty="0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user’s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Seeing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processes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4" name="Picture 33" descr="1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990600"/>
            <a:ext cx="6233160" cy="5234940"/>
          </a:xfrm>
          <a:prstGeom prst="rect">
            <a:avLst/>
          </a:prstGeom>
        </p:spPr>
      </p:pic>
      <p:pic>
        <p:nvPicPr>
          <p:cNvPr id="35" name="Picture 34" descr="2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0" y="990600"/>
            <a:ext cx="6233160" cy="5234940"/>
          </a:xfrm>
          <a:prstGeom prst="rect">
            <a:avLst/>
          </a:prstGeom>
        </p:spPr>
      </p:pic>
      <p:pic>
        <p:nvPicPr>
          <p:cNvPr id="36" name="Picture 35" descr="3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5600" y="990600"/>
            <a:ext cx="6233160" cy="5234940"/>
          </a:xfrm>
          <a:prstGeom prst="rect">
            <a:avLst/>
          </a:prstGeom>
        </p:spPr>
      </p:pic>
      <p:pic>
        <p:nvPicPr>
          <p:cNvPr id="38" name="Picture 37" descr="4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5600" y="990600"/>
            <a:ext cx="6233160" cy="5234940"/>
          </a:xfrm>
          <a:prstGeom prst="rect">
            <a:avLst/>
          </a:prstGeom>
        </p:spPr>
      </p:pic>
      <p:pic>
        <p:nvPicPr>
          <p:cNvPr id="39" name="Picture 38" descr="5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5600" y="990600"/>
            <a:ext cx="6233160" cy="5234940"/>
          </a:xfrm>
          <a:prstGeom prst="rect">
            <a:avLst/>
          </a:prstGeom>
        </p:spPr>
      </p:pic>
      <p:pic>
        <p:nvPicPr>
          <p:cNvPr id="40" name="Picture 39" descr="6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95600" y="990600"/>
            <a:ext cx="6233160" cy="5234940"/>
          </a:xfrm>
          <a:prstGeom prst="rect">
            <a:avLst/>
          </a:prstGeom>
        </p:spPr>
      </p:pic>
      <p:pic>
        <p:nvPicPr>
          <p:cNvPr id="41" name="Picture 40" descr="7.g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95600" y="990600"/>
            <a:ext cx="6233160" cy="523494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0" y="106680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 smtClean="0">
                <a:solidFill>
                  <a:srgbClr val="FF0000"/>
                </a:solidFill>
              </a:rPr>
              <a:t>ps</a:t>
            </a:r>
            <a:r>
              <a:rPr lang="en-GB" dirty="0" smtClean="0"/>
              <a:t> is the quick way to see the processes and their ids</a:t>
            </a:r>
            <a:endParaRPr lang="en-GB" dirty="0"/>
          </a:p>
        </p:txBody>
      </p:sp>
      <p:sp>
        <p:nvSpPr>
          <p:cNvPr id="43" name="TextBox 42"/>
          <p:cNvSpPr txBox="1"/>
          <p:nvPr/>
        </p:nvSpPr>
        <p:spPr>
          <a:xfrm>
            <a:off x="0" y="213360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If you know the program’s name and you want to see which processes run it: </a:t>
            </a:r>
            <a:r>
              <a:rPr lang="en-GB" dirty="0" err="1" smtClean="0">
                <a:solidFill>
                  <a:srgbClr val="FF0000"/>
                </a:solidFill>
              </a:rPr>
              <a:t>pidof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0" y="3429000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smtClean="0"/>
              <a:t>You could write a script to know how many processes run a given program </a:t>
            </a:r>
            <a:r>
              <a:rPr lang="en-GB" i="1" dirty="0" smtClean="0">
                <a:sym typeface="Wingdings" pitchFamily="2" charset="2"/>
              </a:rPr>
              <a:t></a:t>
            </a:r>
            <a:endParaRPr lang="en-GB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7</a:t>
            </a:r>
            <a:endParaRPr lang="fr-CA" dirty="0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user’s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Seeing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processes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9" name="Picture 18" descr="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20" name="Picture 19" descr="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21" name="Picture 20" descr="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22" name="Picture 21" descr="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23" name="Picture 22" descr="5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24" name="Picture 23" descr="6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25" name="Picture 24" descr="7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26" name="Picture 25" descr="8.g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27" name="Picture 26" descr="9.gi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28" name="Picture 27" descr="10.gif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29" name="Picture 28" descr="11.gif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30" name="Picture 29" descr="12.gif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-76200" y="1411069"/>
            <a:ext cx="312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To see processes and what resources they consume, use </a:t>
            </a:r>
            <a:r>
              <a:rPr lang="en-GB" dirty="0" smtClean="0">
                <a:solidFill>
                  <a:srgbClr val="FF0000"/>
                </a:solidFill>
              </a:rPr>
              <a:t>top</a:t>
            </a:r>
            <a:r>
              <a:rPr lang="en-GB" dirty="0" smtClean="0"/>
              <a:t> or install </a:t>
            </a:r>
            <a:r>
              <a:rPr lang="en-GB" dirty="0" err="1" smtClean="0">
                <a:solidFill>
                  <a:srgbClr val="FF0000"/>
                </a:solidFill>
              </a:rPr>
              <a:t>htop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-76200" y="3078539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If you want to get the processes’ ID and know how they relate, use </a:t>
            </a:r>
            <a:r>
              <a:rPr lang="en-GB" dirty="0" err="1" smtClean="0">
                <a:solidFill>
                  <a:srgbClr val="FF0000"/>
                </a:solidFill>
              </a:rPr>
              <a:t>ps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-76200" y="4687669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If you just want to see the process tree, use </a:t>
            </a:r>
            <a:r>
              <a:rPr lang="en-GB" dirty="0" err="1" smtClean="0">
                <a:solidFill>
                  <a:srgbClr val="FF0000"/>
                </a:solidFill>
              </a:rPr>
              <a:t>pstree</a:t>
            </a:r>
            <a:endParaRPr lang="en-GB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8</a:t>
            </a:r>
            <a:endParaRPr lang="fr-CA" dirty="0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user’s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828800" y="25146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743200" y="37338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2362200" y="2580382"/>
            <a:ext cx="44196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Communicating</a:t>
            </a:r>
            <a:r>
              <a:rPr lang="fr-FR" sz="32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with</a:t>
            </a:r>
            <a:r>
              <a:rPr lang="fr-FR" sz="32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processes</a:t>
            </a:r>
            <a:r>
              <a:rPr lang="fr-FR" sz="32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via </a:t>
            </a:r>
            <a:r>
              <a:rPr lang="fr-FR" sz="32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signals</a:t>
            </a:r>
            <a:endParaRPr lang="fr-FR" sz="3200" b="1" dirty="0">
              <a:solidFill>
                <a:srgbClr val="7030A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efense.gov_News_Photo_050601-N-4309A-17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9926"/>
            <a:ext cx="9144000" cy="54161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The </a:t>
            </a:r>
            <a:r>
              <a:rPr lang="fr-FR" dirty="0" err="1" smtClean="0"/>
              <a:t>user’s</a:t>
            </a:r>
            <a:r>
              <a:rPr lang="fr-FR" dirty="0" smtClean="0"/>
              <a:t> perspective on </a:t>
            </a:r>
            <a:r>
              <a:rPr lang="fr-FR" dirty="0" err="1" smtClean="0"/>
              <a:t>processes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9</a:t>
            </a:r>
            <a:endParaRPr lang="fr-CA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Signals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876800" y="2445603"/>
            <a:ext cx="411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One way to communicate with processes is to send </a:t>
            </a:r>
            <a:r>
              <a:rPr lang="en-GB" sz="2400" b="1" u="sng" dirty="0" smtClean="0">
                <a:solidFill>
                  <a:srgbClr val="FF0000"/>
                </a:solidFill>
              </a:rPr>
              <a:t>signals</a:t>
            </a:r>
            <a:r>
              <a:rPr lang="en-GB" sz="2400" dirty="0" smtClean="0"/>
              <a:t>.</a:t>
            </a:r>
            <a:endParaRPr lang="en-GB" sz="2400" dirty="0"/>
          </a:p>
        </p:txBody>
      </p:sp>
      <p:cxnSp>
        <p:nvCxnSpPr>
          <p:cNvPr id="17" name="Straight Arrow Connector 16"/>
          <p:cNvCxnSpPr/>
          <p:nvPr/>
        </p:nvCxnSpPr>
        <p:spPr>
          <a:xfrm rot="10800000" flipV="1">
            <a:off x="7086600" y="3200400"/>
            <a:ext cx="6096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477000" y="33528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stop</a:t>
            </a:r>
            <a:endParaRPr lang="en-GB" i="1" dirty="0"/>
          </a:p>
        </p:txBody>
      </p:sp>
      <p:cxnSp>
        <p:nvCxnSpPr>
          <p:cNvPr id="20" name="Straight Arrow Connector 19"/>
          <p:cNvCxnSpPr/>
          <p:nvPr/>
        </p:nvCxnSpPr>
        <p:spPr>
          <a:xfrm rot="5400000">
            <a:off x="7505700" y="3390900"/>
            <a:ext cx="533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858000" y="38100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stop &amp; report</a:t>
            </a:r>
            <a:endParaRPr lang="en-GB" i="1" dirty="0"/>
          </a:p>
        </p:txBody>
      </p:sp>
      <p:cxnSp>
        <p:nvCxnSpPr>
          <p:cNvPr id="23" name="Straight Arrow Connector 22"/>
          <p:cNvCxnSpPr/>
          <p:nvPr/>
        </p:nvCxnSpPr>
        <p:spPr>
          <a:xfrm rot="16200000" flipH="1">
            <a:off x="8153400" y="3276601"/>
            <a:ext cx="2286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001000" y="34406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suspend</a:t>
            </a:r>
            <a:endParaRPr lang="en-GB" i="1" dirty="0"/>
          </a:p>
        </p:txBody>
      </p:sp>
      <p:sp>
        <p:nvSpPr>
          <p:cNvPr id="26" name="TextBox 25"/>
          <p:cNvSpPr txBox="1"/>
          <p:nvPr/>
        </p:nvSpPr>
        <p:spPr>
          <a:xfrm>
            <a:off x="457200" y="1371600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Signals all start with </a:t>
            </a:r>
            <a:r>
              <a:rPr lang="en-GB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</a:t>
            </a:r>
            <a:endParaRPr lang="en-GB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5127</TotalTime>
  <Words>2285</Words>
  <Application>Microsoft Office PowerPoint</Application>
  <PresentationFormat>On-screen Show (4:3)</PresentationFormat>
  <Paragraphs>358</Paragraphs>
  <Slides>48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Aqualonne</dc:creator>
  <cp:lastModifiedBy>Aqualonne</cp:lastModifiedBy>
  <cp:revision>1331</cp:revision>
  <dcterms:created xsi:type="dcterms:W3CDTF">2006-08-16T00:00:00Z</dcterms:created>
  <dcterms:modified xsi:type="dcterms:W3CDTF">2017-05-04T18:48:43Z</dcterms:modified>
</cp:coreProperties>
</file>